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6"/>
  </p:notesMasterIdLst>
  <p:handoutMasterIdLst>
    <p:handoutMasterId r:id="rId67"/>
  </p:handoutMasterIdLst>
  <p:sldIdLst>
    <p:sldId id="256" r:id="rId2"/>
    <p:sldId id="287" r:id="rId3"/>
    <p:sldId id="356" r:id="rId4"/>
    <p:sldId id="423" r:id="rId5"/>
    <p:sldId id="318" r:id="rId6"/>
    <p:sldId id="285" r:id="rId7"/>
    <p:sldId id="265" r:id="rId8"/>
    <p:sldId id="434" r:id="rId9"/>
    <p:sldId id="407" r:id="rId10"/>
    <p:sldId id="431" r:id="rId11"/>
    <p:sldId id="414" r:id="rId12"/>
    <p:sldId id="432" r:id="rId13"/>
    <p:sldId id="413" r:id="rId14"/>
    <p:sldId id="424" r:id="rId15"/>
    <p:sldId id="433" r:id="rId16"/>
    <p:sldId id="453" r:id="rId17"/>
    <p:sldId id="394" r:id="rId18"/>
    <p:sldId id="393" r:id="rId19"/>
    <p:sldId id="425" r:id="rId20"/>
    <p:sldId id="361" r:id="rId21"/>
    <p:sldId id="341" r:id="rId22"/>
    <p:sldId id="276" r:id="rId23"/>
    <p:sldId id="277" r:id="rId24"/>
    <p:sldId id="406" r:id="rId25"/>
    <p:sldId id="282" r:id="rId26"/>
    <p:sldId id="267" r:id="rId27"/>
    <p:sldId id="454" r:id="rId28"/>
    <p:sldId id="334" r:id="rId29"/>
    <p:sldId id="410" r:id="rId30"/>
    <p:sldId id="339" r:id="rId31"/>
    <p:sldId id="455" r:id="rId32"/>
    <p:sldId id="314" r:id="rId33"/>
    <p:sldId id="456" r:id="rId34"/>
    <p:sldId id="420" r:id="rId35"/>
    <p:sldId id="421" r:id="rId36"/>
    <p:sldId id="457" r:id="rId37"/>
    <p:sldId id="316" r:id="rId38"/>
    <p:sldId id="458" r:id="rId39"/>
    <p:sldId id="459" r:id="rId40"/>
    <p:sldId id="347" r:id="rId41"/>
    <p:sldId id="268" r:id="rId42"/>
    <p:sldId id="295" r:id="rId43"/>
    <p:sldId id="401" r:id="rId44"/>
    <p:sldId id="348" r:id="rId45"/>
    <p:sldId id="450" r:id="rId46"/>
    <p:sldId id="451" r:id="rId47"/>
    <p:sldId id="429" r:id="rId48"/>
    <p:sldId id="460" r:id="rId49"/>
    <p:sldId id="438" r:id="rId50"/>
    <p:sldId id="462" r:id="rId51"/>
    <p:sldId id="461" r:id="rId52"/>
    <p:sldId id="297" r:id="rId53"/>
    <p:sldId id="352" r:id="rId54"/>
    <p:sldId id="452" r:id="rId55"/>
    <p:sldId id="402" r:id="rId56"/>
    <p:sldId id="270" r:id="rId57"/>
    <p:sldId id="271" r:id="rId58"/>
    <p:sldId id="292" r:id="rId59"/>
    <p:sldId id="291" r:id="rId60"/>
    <p:sldId id="383" r:id="rId61"/>
    <p:sldId id="404" r:id="rId62"/>
    <p:sldId id="405" r:id="rId63"/>
    <p:sldId id="293" r:id="rId64"/>
    <p:sldId id="416" r:id="rId65"/>
  </p:sldIdLst>
  <p:sldSz cx="9144000" cy="6858000" type="screen4x3"/>
  <p:notesSz cx="9939338" cy="6807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D75229"/>
    <a:srgbClr val="71FFEB"/>
    <a:srgbClr val="0000FF"/>
    <a:srgbClr val="000000"/>
    <a:srgbClr val="66FF66"/>
    <a:srgbClr val="D56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118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322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76179A-C1E9-4D82-83C1-15F75C5437C8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87AEA079-C732-4B46-BA6F-A75D23913769}">
      <dgm:prSet phldrT="[Text]"/>
      <dgm:spPr>
        <a:solidFill>
          <a:srgbClr val="FFFF00"/>
        </a:solidFill>
      </dgm:spPr>
      <dgm:t>
        <a:bodyPr/>
        <a:lstStyle/>
        <a:p>
          <a:r>
            <a:rPr lang="en-US" altLang="zh-TW" dirty="0" smtClean="0">
              <a:solidFill>
                <a:schemeClr val="tx1"/>
              </a:solidFill>
            </a:rPr>
            <a:t>Intended learning outcomes</a:t>
          </a:r>
          <a:endParaRPr lang="zh-TW" altLang="en-US" dirty="0">
            <a:solidFill>
              <a:schemeClr val="tx1"/>
            </a:solidFill>
          </a:endParaRPr>
        </a:p>
      </dgm:t>
    </dgm:pt>
    <dgm:pt modelId="{001FC7F6-6320-4B19-9AB4-4F1F61D7BD22}" type="parTrans" cxnId="{17B78988-29F1-431C-A276-BC93B9D955A1}">
      <dgm:prSet/>
      <dgm:spPr/>
      <dgm:t>
        <a:bodyPr/>
        <a:lstStyle/>
        <a:p>
          <a:endParaRPr lang="zh-TW" altLang="en-US"/>
        </a:p>
      </dgm:t>
    </dgm:pt>
    <dgm:pt modelId="{E407728D-0C36-4B89-AF96-88296EC724B5}" type="sibTrans" cxnId="{17B78988-29F1-431C-A276-BC93B9D955A1}">
      <dgm:prSet/>
      <dgm:spPr/>
      <dgm:t>
        <a:bodyPr/>
        <a:lstStyle/>
        <a:p>
          <a:endParaRPr lang="zh-TW" altLang="en-US"/>
        </a:p>
      </dgm:t>
    </dgm:pt>
    <dgm:pt modelId="{E5C06327-757C-41FD-8EF6-CBC96B951790}">
      <dgm:prSet phldrT="[Text]"/>
      <dgm:spPr>
        <a:solidFill>
          <a:srgbClr val="FF6600"/>
        </a:solidFill>
      </dgm:spPr>
      <dgm:t>
        <a:bodyPr/>
        <a:lstStyle/>
        <a:p>
          <a:r>
            <a:rPr lang="en-US" altLang="zh-TW" dirty="0" smtClean="0"/>
            <a:t>Assessment</a:t>
          </a:r>
          <a:endParaRPr lang="zh-TW" altLang="en-US" dirty="0"/>
        </a:p>
      </dgm:t>
    </dgm:pt>
    <dgm:pt modelId="{D3EF2577-1F9A-4670-84AA-35D2E4FDD02E}" type="parTrans" cxnId="{6A383661-734E-4D61-A746-233CDEC35F08}">
      <dgm:prSet/>
      <dgm:spPr/>
      <dgm:t>
        <a:bodyPr/>
        <a:lstStyle/>
        <a:p>
          <a:endParaRPr lang="zh-TW" altLang="en-US"/>
        </a:p>
      </dgm:t>
    </dgm:pt>
    <dgm:pt modelId="{8AEED35E-4ECD-4944-B80C-8BBBB9E8B9A0}" type="sibTrans" cxnId="{6A383661-734E-4D61-A746-233CDEC35F08}">
      <dgm:prSet/>
      <dgm:spPr/>
      <dgm:t>
        <a:bodyPr/>
        <a:lstStyle/>
        <a:p>
          <a:endParaRPr lang="zh-TW" altLang="en-US"/>
        </a:p>
      </dgm:t>
    </dgm:pt>
    <dgm:pt modelId="{1338A16C-6481-428C-A514-C55BE1D71C01}">
      <dgm:prSet phldrT="[Text]"/>
      <dgm:spPr>
        <a:solidFill>
          <a:srgbClr val="00CC00"/>
        </a:solidFill>
      </dgm:spPr>
      <dgm:t>
        <a:bodyPr/>
        <a:lstStyle/>
        <a:p>
          <a:r>
            <a:rPr lang="en-US" altLang="zh-TW" dirty="0" smtClean="0"/>
            <a:t>Instructional design </a:t>
          </a:r>
          <a:endParaRPr lang="zh-TW" altLang="en-US" dirty="0"/>
        </a:p>
      </dgm:t>
    </dgm:pt>
    <dgm:pt modelId="{8B571CA2-F7C9-408F-87C1-4E28FDFFB22D}" type="parTrans" cxnId="{7182C58D-2147-4C24-B019-EF68FC624B5A}">
      <dgm:prSet/>
      <dgm:spPr/>
      <dgm:t>
        <a:bodyPr/>
        <a:lstStyle/>
        <a:p>
          <a:endParaRPr lang="zh-TW" altLang="en-US"/>
        </a:p>
      </dgm:t>
    </dgm:pt>
    <dgm:pt modelId="{223E7E13-756B-4ADA-869E-09B2388E795B}" type="sibTrans" cxnId="{7182C58D-2147-4C24-B019-EF68FC624B5A}">
      <dgm:prSet/>
      <dgm:spPr/>
      <dgm:t>
        <a:bodyPr/>
        <a:lstStyle/>
        <a:p>
          <a:endParaRPr lang="zh-TW" altLang="en-US"/>
        </a:p>
      </dgm:t>
    </dgm:pt>
    <dgm:pt modelId="{11282486-BE5B-4AF1-885E-90CA029049D0}" type="pres">
      <dgm:prSet presAssocID="{7076179A-C1E9-4D82-83C1-15F75C5437C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31C4D343-E4C9-4CC3-B47F-6B0C3E56071D}" type="pres">
      <dgm:prSet presAssocID="{87AEA079-C732-4B46-BA6F-A75D23913769}" presName="node" presStyleLbl="node1" presStyleIdx="0" presStyleCnt="3" custScaleX="103448" custScaleY="136820" custRadScaleRad="84561" custRadScaleInc="-736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37C36FE5-8630-4CCB-B9CF-539838359CB8}" type="pres">
      <dgm:prSet presAssocID="{E407728D-0C36-4B89-AF96-88296EC724B5}" presName="sibTrans" presStyleLbl="sibTrans2D1" presStyleIdx="0" presStyleCnt="3" custScaleX="113038"/>
      <dgm:spPr/>
      <dgm:t>
        <a:bodyPr/>
        <a:lstStyle/>
        <a:p>
          <a:endParaRPr lang="zh-TW" altLang="en-US"/>
        </a:p>
      </dgm:t>
    </dgm:pt>
    <dgm:pt modelId="{69AFD599-D5A8-4BB9-8DC9-3CB44994D489}" type="pres">
      <dgm:prSet presAssocID="{E407728D-0C36-4B89-AF96-88296EC724B5}" presName="connectorText" presStyleLbl="sibTrans2D1" presStyleIdx="0" presStyleCnt="3"/>
      <dgm:spPr/>
      <dgm:t>
        <a:bodyPr/>
        <a:lstStyle/>
        <a:p>
          <a:endParaRPr lang="zh-TW" altLang="en-US"/>
        </a:p>
      </dgm:t>
    </dgm:pt>
    <dgm:pt modelId="{A1C1DC7F-7AA2-4EBA-880A-6228BDE3A5DB}" type="pres">
      <dgm:prSet presAssocID="{E5C06327-757C-41FD-8EF6-CBC96B951790}" presName="node" presStyleLbl="node1" presStyleIdx="1" presStyleCnt="3" custScaleX="120275" custScaleY="129601" custRadScaleRad="99482" custRadScaleInc="-883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566BEA5-3C3E-410E-BB39-EF399EC63266}" type="pres">
      <dgm:prSet presAssocID="{8AEED35E-4ECD-4944-B80C-8BBBB9E8B9A0}" presName="sibTrans" presStyleLbl="sibTrans2D1" presStyleIdx="1" presStyleCnt="3" custScaleX="115654"/>
      <dgm:spPr/>
      <dgm:t>
        <a:bodyPr/>
        <a:lstStyle/>
        <a:p>
          <a:endParaRPr lang="zh-TW" altLang="en-US"/>
        </a:p>
      </dgm:t>
    </dgm:pt>
    <dgm:pt modelId="{26107983-07A9-4AAC-8B89-BF64E4B72C01}" type="pres">
      <dgm:prSet presAssocID="{8AEED35E-4ECD-4944-B80C-8BBBB9E8B9A0}" presName="connectorText" presStyleLbl="sibTrans2D1" presStyleIdx="1" presStyleCnt="3"/>
      <dgm:spPr/>
      <dgm:t>
        <a:bodyPr/>
        <a:lstStyle/>
        <a:p>
          <a:endParaRPr lang="zh-TW" altLang="en-US"/>
        </a:p>
      </dgm:t>
    </dgm:pt>
    <dgm:pt modelId="{C20FE872-A6DC-4940-B6C8-8634F3E803B4}" type="pres">
      <dgm:prSet presAssocID="{1338A16C-6481-428C-A514-C55BE1D71C01}" presName="node" presStyleLbl="node1" presStyleIdx="2" presStyleCnt="3" custScaleX="107837" custScaleY="141288" custRadScaleRad="97086" custRadScaleInc="5214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247CA52C-1D32-4458-9926-83918656C0D4}" type="pres">
      <dgm:prSet presAssocID="{223E7E13-756B-4ADA-869E-09B2388E795B}" presName="sibTrans" presStyleLbl="sibTrans2D1" presStyleIdx="2" presStyleCnt="3" custScaleX="118138"/>
      <dgm:spPr/>
      <dgm:t>
        <a:bodyPr/>
        <a:lstStyle/>
        <a:p>
          <a:endParaRPr lang="zh-TW" altLang="en-US"/>
        </a:p>
      </dgm:t>
    </dgm:pt>
    <dgm:pt modelId="{A2B0242C-B0AE-4313-A743-378439FEAD0E}" type="pres">
      <dgm:prSet presAssocID="{223E7E13-756B-4ADA-869E-09B2388E795B}" presName="connectorText" presStyleLbl="sibTrans2D1" presStyleIdx="2" presStyleCnt="3"/>
      <dgm:spPr/>
      <dgm:t>
        <a:bodyPr/>
        <a:lstStyle/>
        <a:p>
          <a:endParaRPr lang="zh-TW" altLang="en-US"/>
        </a:p>
      </dgm:t>
    </dgm:pt>
  </dgm:ptLst>
  <dgm:cxnLst>
    <dgm:cxn modelId="{7A417577-C77E-204E-AA05-8E190348D07A}" type="presOf" srcId="{8AEED35E-4ECD-4944-B80C-8BBBB9E8B9A0}" destId="{2566BEA5-3C3E-410E-BB39-EF399EC63266}" srcOrd="0" destOrd="0" presId="urn:microsoft.com/office/officeart/2005/8/layout/cycle7"/>
    <dgm:cxn modelId="{376DB06C-DA01-8D4D-AF97-3FE5F88F880B}" type="presOf" srcId="{223E7E13-756B-4ADA-869E-09B2388E795B}" destId="{A2B0242C-B0AE-4313-A743-378439FEAD0E}" srcOrd="1" destOrd="0" presId="urn:microsoft.com/office/officeart/2005/8/layout/cycle7"/>
    <dgm:cxn modelId="{26CC31C4-1A4E-5C42-BD6A-D8C780E6439D}" type="presOf" srcId="{1338A16C-6481-428C-A514-C55BE1D71C01}" destId="{C20FE872-A6DC-4940-B6C8-8634F3E803B4}" srcOrd="0" destOrd="0" presId="urn:microsoft.com/office/officeart/2005/8/layout/cycle7"/>
    <dgm:cxn modelId="{6A383661-734E-4D61-A746-233CDEC35F08}" srcId="{7076179A-C1E9-4D82-83C1-15F75C5437C8}" destId="{E5C06327-757C-41FD-8EF6-CBC96B951790}" srcOrd="1" destOrd="0" parTransId="{D3EF2577-1F9A-4670-84AA-35D2E4FDD02E}" sibTransId="{8AEED35E-4ECD-4944-B80C-8BBBB9E8B9A0}"/>
    <dgm:cxn modelId="{A8A58E35-8521-4146-AF55-A2FEA5DAF51A}" type="presOf" srcId="{223E7E13-756B-4ADA-869E-09B2388E795B}" destId="{247CA52C-1D32-4458-9926-83918656C0D4}" srcOrd="0" destOrd="0" presId="urn:microsoft.com/office/officeart/2005/8/layout/cycle7"/>
    <dgm:cxn modelId="{87AE4EC8-7C48-064D-AEFE-BA23C18B434E}" type="presOf" srcId="{E407728D-0C36-4B89-AF96-88296EC724B5}" destId="{69AFD599-D5A8-4BB9-8DC9-3CB44994D489}" srcOrd="1" destOrd="0" presId="urn:microsoft.com/office/officeart/2005/8/layout/cycle7"/>
    <dgm:cxn modelId="{951EAB80-6651-B449-A0FC-5888C6286847}" type="presOf" srcId="{E5C06327-757C-41FD-8EF6-CBC96B951790}" destId="{A1C1DC7F-7AA2-4EBA-880A-6228BDE3A5DB}" srcOrd="0" destOrd="0" presId="urn:microsoft.com/office/officeart/2005/8/layout/cycle7"/>
    <dgm:cxn modelId="{17B78988-29F1-431C-A276-BC93B9D955A1}" srcId="{7076179A-C1E9-4D82-83C1-15F75C5437C8}" destId="{87AEA079-C732-4B46-BA6F-A75D23913769}" srcOrd="0" destOrd="0" parTransId="{001FC7F6-6320-4B19-9AB4-4F1F61D7BD22}" sibTransId="{E407728D-0C36-4B89-AF96-88296EC724B5}"/>
    <dgm:cxn modelId="{97E64BD1-5B7D-F24D-A7AC-5CF22F690612}" type="presOf" srcId="{7076179A-C1E9-4D82-83C1-15F75C5437C8}" destId="{11282486-BE5B-4AF1-885E-90CA029049D0}" srcOrd="0" destOrd="0" presId="urn:microsoft.com/office/officeart/2005/8/layout/cycle7"/>
    <dgm:cxn modelId="{21EC8B85-9E7C-FF43-89D4-F5DFEDE60E28}" type="presOf" srcId="{8AEED35E-4ECD-4944-B80C-8BBBB9E8B9A0}" destId="{26107983-07A9-4AAC-8B89-BF64E4B72C01}" srcOrd="1" destOrd="0" presId="urn:microsoft.com/office/officeart/2005/8/layout/cycle7"/>
    <dgm:cxn modelId="{7182C58D-2147-4C24-B019-EF68FC624B5A}" srcId="{7076179A-C1E9-4D82-83C1-15F75C5437C8}" destId="{1338A16C-6481-428C-A514-C55BE1D71C01}" srcOrd="2" destOrd="0" parTransId="{8B571CA2-F7C9-408F-87C1-4E28FDFFB22D}" sibTransId="{223E7E13-756B-4ADA-869E-09B2388E795B}"/>
    <dgm:cxn modelId="{619709D6-A0CE-0A49-A6A8-BFA7149D4372}" type="presOf" srcId="{E407728D-0C36-4B89-AF96-88296EC724B5}" destId="{37C36FE5-8630-4CCB-B9CF-539838359CB8}" srcOrd="0" destOrd="0" presId="urn:microsoft.com/office/officeart/2005/8/layout/cycle7"/>
    <dgm:cxn modelId="{29CB9682-7A6E-504A-9446-427580F993E9}" type="presOf" srcId="{87AEA079-C732-4B46-BA6F-A75D23913769}" destId="{31C4D343-E4C9-4CC3-B47F-6B0C3E56071D}" srcOrd="0" destOrd="0" presId="urn:microsoft.com/office/officeart/2005/8/layout/cycle7"/>
    <dgm:cxn modelId="{E508DBC6-7732-4D48-8F88-5BB1E32151AC}" type="presParOf" srcId="{11282486-BE5B-4AF1-885E-90CA029049D0}" destId="{31C4D343-E4C9-4CC3-B47F-6B0C3E56071D}" srcOrd="0" destOrd="0" presId="urn:microsoft.com/office/officeart/2005/8/layout/cycle7"/>
    <dgm:cxn modelId="{F9040BB9-11D2-D14D-B47A-69E0025F6749}" type="presParOf" srcId="{11282486-BE5B-4AF1-885E-90CA029049D0}" destId="{37C36FE5-8630-4CCB-B9CF-539838359CB8}" srcOrd="1" destOrd="0" presId="urn:microsoft.com/office/officeart/2005/8/layout/cycle7"/>
    <dgm:cxn modelId="{04B8A34F-A633-2148-8241-0973D3B756CA}" type="presParOf" srcId="{37C36FE5-8630-4CCB-B9CF-539838359CB8}" destId="{69AFD599-D5A8-4BB9-8DC9-3CB44994D489}" srcOrd="0" destOrd="0" presId="urn:microsoft.com/office/officeart/2005/8/layout/cycle7"/>
    <dgm:cxn modelId="{396DB99C-68D5-0B4F-AB11-2BD1B1D5CCD4}" type="presParOf" srcId="{11282486-BE5B-4AF1-885E-90CA029049D0}" destId="{A1C1DC7F-7AA2-4EBA-880A-6228BDE3A5DB}" srcOrd="2" destOrd="0" presId="urn:microsoft.com/office/officeart/2005/8/layout/cycle7"/>
    <dgm:cxn modelId="{3E38A66A-57F4-E54A-AA45-FE5306A47BBC}" type="presParOf" srcId="{11282486-BE5B-4AF1-885E-90CA029049D0}" destId="{2566BEA5-3C3E-410E-BB39-EF399EC63266}" srcOrd="3" destOrd="0" presId="urn:microsoft.com/office/officeart/2005/8/layout/cycle7"/>
    <dgm:cxn modelId="{60F33FC4-20A5-2A4F-82C4-ED510C34DDD5}" type="presParOf" srcId="{2566BEA5-3C3E-410E-BB39-EF399EC63266}" destId="{26107983-07A9-4AAC-8B89-BF64E4B72C01}" srcOrd="0" destOrd="0" presId="urn:microsoft.com/office/officeart/2005/8/layout/cycle7"/>
    <dgm:cxn modelId="{3C6AD334-180C-4740-A0B4-96C4B6DA4E58}" type="presParOf" srcId="{11282486-BE5B-4AF1-885E-90CA029049D0}" destId="{C20FE872-A6DC-4940-B6C8-8634F3E803B4}" srcOrd="4" destOrd="0" presId="urn:microsoft.com/office/officeart/2005/8/layout/cycle7"/>
    <dgm:cxn modelId="{B5D0BB30-ED72-4148-806B-1A4B4FF72A79}" type="presParOf" srcId="{11282486-BE5B-4AF1-885E-90CA029049D0}" destId="{247CA52C-1D32-4458-9926-83918656C0D4}" srcOrd="5" destOrd="0" presId="urn:microsoft.com/office/officeart/2005/8/layout/cycle7"/>
    <dgm:cxn modelId="{34F3C246-C591-F840-99CA-4EF58387EC43}" type="presParOf" srcId="{247CA52C-1D32-4458-9926-83918656C0D4}" destId="{A2B0242C-B0AE-4313-A743-378439FEAD0E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8FED481-D951-B741-BF95-F9EACC79B26B}" type="doc">
      <dgm:prSet loTypeId="urn:microsoft.com/office/officeart/2005/8/layout/cycle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42CDEB5-A6C5-8541-836A-B285302CC3B8}">
      <dgm:prSet phldrT="[Text]" custT="1"/>
      <dgm:spPr>
        <a:solidFill>
          <a:srgbClr val="FF6600"/>
        </a:solidFill>
      </dgm:spPr>
      <dgm:t>
        <a:bodyPr/>
        <a:lstStyle/>
        <a:p>
          <a:r>
            <a:rPr lang="en-US" sz="8800" dirty="0" smtClean="0"/>
            <a:t>S</a:t>
          </a:r>
          <a:endParaRPr lang="en-US" sz="8800" dirty="0"/>
        </a:p>
      </dgm:t>
    </dgm:pt>
    <dgm:pt modelId="{267829CB-EEC0-F144-81C4-6CFA7169FFE7}" type="parTrans" cxnId="{A81A1D03-EC34-1F4D-915E-1329ED472D43}">
      <dgm:prSet/>
      <dgm:spPr/>
      <dgm:t>
        <a:bodyPr/>
        <a:lstStyle/>
        <a:p>
          <a:endParaRPr lang="en-US"/>
        </a:p>
      </dgm:t>
    </dgm:pt>
    <dgm:pt modelId="{52BD3C69-1D12-7C4E-8A0C-309A1A4021BB}" type="sibTrans" cxnId="{A81A1D03-EC34-1F4D-915E-1329ED472D43}">
      <dgm:prSet/>
      <dgm:spPr/>
      <dgm:t>
        <a:bodyPr/>
        <a:lstStyle/>
        <a:p>
          <a:endParaRPr lang="en-US"/>
        </a:p>
      </dgm:t>
    </dgm:pt>
    <dgm:pt modelId="{F5243813-98C5-0B4A-890E-B643B51F0218}">
      <dgm:prSet phldrT="[Text]" custT="1"/>
      <dgm:spPr>
        <a:solidFill>
          <a:srgbClr val="FF6600">
            <a:alpha val="32000"/>
          </a:srgbClr>
        </a:solidFill>
      </dgm:spPr>
      <dgm:t>
        <a:bodyPr/>
        <a:lstStyle/>
        <a:p>
          <a:r>
            <a:rPr lang="en-US" sz="2400" dirty="0" smtClean="0"/>
            <a:t>Scientific reasoning </a:t>
          </a:r>
          <a:endParaRPr lang="en-US" sz="2400" dirty="0"/>
        </a:p>
      </dgm:t>
    </dgm:pt>
    <dgm:pt modelId="{CCE0CC35-B552-F94F-B389-9DEDC329F0B5}" type="parTrans" cxnId="{0A6D2279-593C-9D44-A546-22F792994A59}">
      <dgm:prSet/>
      <dgm:spPr/>
      <dgm:t>
        <a:bodyPr/>
        <a:lstStyle/>
        <a:p>
          <a:endParaRPr lang="en-US"/>
        </a:p>
      </dgm:t>
    </dgm:pt>
    <dgm:pt modelId="{E3EFD144-C7AA-4F47-974B-B372E305BD6A}" type="sibTrans" cxnId="{0A6D2279-593C-9D44-A546-22F792994A59}">
      <dgm:prSet/>
      <dgm:spPr/>
      <dgm:t>
        <a:bodyPr/>
        <a:lstStyle/>
        <a:p>
          <a:endParaRPr lang="en-US"/>
        </a:p>
      </dgm:t>
    </dgm:pt>
    <dgm:pt modelId="{71EC664C-D398-F845-935A-B4FF4134B2AD}">
      <dgm:prSet phldrT="[Text]" custT="1"/>
      <dgm:spPr>
        <a:solidFill>
          <a:srgbClr val="800000"/>
        </a:solidFill>
      </dgm:spPr>
      <dgm:t>
        <a:bodyPr/>
        <a:lstStyle/>
        <a:p>
          <a:r>
            <a:rPr lang="en-US" sz="8800" dirty="0" smtClean="0"/>
            <a:t>T</a:t>
          </a:r>
          <a:endParaRPr lang="en-US" sz="8800" dirty="0"/>
        </a:p>
      </dgm:t>
    </dgm:pt>
    <dgm:pt modelId="{9F562F0B-9D10-DB47-898D-535BBACD6BF2}" type="parTrans" cxnId="{C1ADEDF1-BD98-E543-8125-87AC32553ACF}">
      <dgm:prSet/>
      <dgm:spPr/>
      <dgm:t>
        <a:bodyPr/>
        <a:lstStyle/>
        <a:p>
          <a:endParaRPr lang="en-US"/>
        </a:p>
      </dgm:t>
    </dgm:pt>
    <dgm:pt modelId="{87BEDC47-FDA4-F54E-9217-1F479E74F5D2}" type="sibTrans" cxnId="{C1ADEDF1-BD98-E543-8125-87AC32553ACF}">
      <dgm:prSet/>
      <dgm:spPr/>
      <dgm:t>
        <a:bodyPr/>
        <a:lstStyle/>
        <a:p>
          <a:endParaRPr lang="en-US"/>
        </a:p>
      </dgm:t>
    </dgm:pt>
    <dgm:pt modelId="{0F074264-5406-214B-B185-1759BFF43DB7}">
      <dgm:prSet phldrT="[Text]" custT="1"/>
      <dgm:spPr>
        <a:solidFill>
          <a:srgbClr val="800000">
            <a:alpha val="24000"/>
          </a:srgbClr>
        </a:solidFill>
      </dgm:spPr>
      <dgm:t>
        <a:bodyPr/>
        <a:lstStyle/>
        <a:p>
          <a:r>
            <a:rPr lang="en-US" sz="2400" dirty="0" smtClean="0"/>
            <a:t>Computational thinking</a:t>
          </a:r>
          <a:endParaRPr lang="en-US" sz="2400" dirty="0"/>
        </a:p>
      </dgm:t>
    </dgm:pt>
    <dgm:pt modelId="{CA4D8EB9-1F4B-B646-AD9A-1D653CFFA650}" type="parTrans" cxnId="{D397C205-483E-8842-936F-227A7FF03108}">
      <dgm:prSet/>
      <dgm:spPr/>
      <dgm:t>
        <a:bodyPr/>
        <a:lstStyle/>
        <a:p>
          <a:endParaRPr lang="en-US"/>
        </a:p>
      </dgm:t>
    </dgm:pt>
    <dgm:pt modelId="{E9259753-0F5B-C84C-8B77-E6FDE213E9A8}" type="sibTrans" cxnId="{D397C205-483E-8842-936F-227A7FF03108}">
      <dgm:prSet/>
      <dgm:spPr/>
      <dgm:t>
        <a:bodyPr/>
        <a:lstStyle/>
        <a:p>
          <a:endParaRPr lang="en-US"/>
        </a:p>
      </dgm:t>
    </dgm:pt>
    <dgm:pt modelId="{37E76FBC-0E9F-704C-96A9-1C51D02C0D08}">
      <dgm:prSet phldrT="[Text]" custT="1"/>
      <dgm:spPr>
        <a:solidFill>
          <a:srgbClr val="3366FF"/>
        </a:solidFill>
      </dgm:spPr>
      <dgm:t>
        <a:bodyPr/>
        <a:lstStyle/>
        <a:p>
          <a:r>
            <a:rPr lang="en-US" sz="8000" dirty="0" smtClean="0"/>
            <a:t>M</a:t>
          </a:r>
          <a:endParaRPr lang="en-US" sz="8000" dirty="0"/>
        </a:p>
      </dgm:t>
    </dgm:pt>
    <dgm:pt modelId="{BE62DF2B-4190-B641-9664-43A3AC46C209}" type="parTrans" cxnId="{4D33311C-EC52-2B4B-B7EB-0AE4A521A846}">
      <dgm:prSet/>
      <dgm:spPr/>
      <dgm:t>
        <a:bodyPr/>
        <a:lstStyle/>
        <a:p>
          <a:endParaRPr lang="en-US"/>
        </a:p>
      </dgm:t>
    </dgm:pt>
    <dgm:pt modelId="{D6826A43-A75E-2F45-83A4-7DAD23A52E64}" type="sibTrans" cxnId="{4D33311C-EC52-2B4B-B7EB-0AE4A521A846}">
      <dgm:prSet/>
      <dgm:spPr/>
      <dgm:t>
        <a:bodyPr/>
        <a:lstStyle/>
        <a:p>
          <a:endParaRPr lang="en-US"/>
        </a:p>
      </dgm:t>
    </dgm:pt>
    <dgm:pt modelId="{7D72F747-135B-5542-82B4-F4FE226F0D16}">
      <dgm:prSet phldrT="[Text]" custT="1"/>
      <dgm:spPr>
        <a:solidFill>
          <a:srgbClr val="0000FF">
            <a:alpha val="30000"/>
          </a:srgbClr>
        </a:solidFill>
      </dgm:spPr>
      <dgm:t>
        <a:bodyPr/>
        <a:lstStyle/>
        <a:p>
          <a:r>
            <a:rPr lang="en-US" sz="2400" dirty="0" smtClean="0"/>
            <a:t>Mathematical reasoning</a:t>
          </a:r>
          <a:endParaRPr lang="en-US" sz="2400" dirty="0"/>
        </a:p>
      </dgm:t>
    </dgm:pt>
    <dgm:pt modelId="{BBAB1298-835A-CD4F-843B-2514345D665C}" type="parTrans" cxnId="{414B6EDB-8B3D-1D44-B5C4-7F2BB359362B}">
      <dgm:prSet/>
      <dgm:spPr/>
      <dgm:t>
        <a:bodyPr/>
        <a:lstStyle/>
        <a:p>
          <a:endParaRPr lang="en-US"/>
        </a:p>
      </dgm:t>
    </dgm:pt>
    <dgm:pt modelId="{17589569-5F0D-7B4E-A604-1E33BC860BED}" type="sibTrans" cxnId="{414B6EDB-8B3D-1D44-B5C4-7F2BB359362B}">
      <dgm:prSet/>
      <dgm:spPr/>
      <dgm:t>
        <a:bodyPr/>
        <a:lstStyle/>
        <a:p>
          <a:endParaRPr lang="en-US"/>
        </a:p>
      </dgm:t>
    </dgm:pt>
    <dgm:pt modelId="{B2FAFAFA-538D-6E40-94A2-952B81B975C9}">
      <dgm:prSet phldrT="[Text]" custT="1"/>
      <dgm:spPr>
        <a:solidFill>
          <a:srgbClr val="00CC00"/>
        </a:solidFill>
      </dgm:spPr>
      <dgm:t>
        <a:bodyPr/>
        <a:lstStyle/>
        <a:p>
          <a:r>
            <a:rPr lang="en-US" sz="8800" dirty="0" smtClean="0"/>
            <a:t>E</a:t>
          </a:r>
          <a:endParaRPr lang="en-US" sz="8800" dirty="0"/>
        </a:p>
      </dgm:t>
    </dgm:pt>
    <dgm:pt modelId="{1F33D533-9A1D-FF49-93DD-BD17DB77FF59}" type="parTrans" cxnId="{44B59D97-8445-2840-A581-D904A5CFC6D8}">
      <dgm:prSet/>
      <dgm:spPr/>
      <dgm:t>
        <a:bodyPr/>
        <a:lstStyle/>
        <a:p>
          <a:endParaRPr lang="en-US"/>
        </a:p>
      </dgm:t>
    </dgm:pt>
    <dgm:pt modelId="{7F14DAD3-F300-2940-AA91-295991CB5259}" type="sibTrans" cxnId="{44B59D97-8445-2840-A581-D904A5CFC6D8}">
      <dgm:prSet/>
      <dgm:spPr/>
      <dgm:t>
        <a:bodyPr/>
        <a:lstStyle/>
        <a:p>
          <a:endParaRPr lang="en-US"/>
        </a:p>
      </dgm:t>
    </dgm:pt>
    <dgm:pt modelId="{09A64887-D3CB-6648-A786-ED4B7C862219}">
      <dgm:prSet phldrT="[Text]" custT="1"/>
      <dgm:spPr>
        <a:solidFill>
          <a:srgbClr val="00CC00">
            <a:alpha val="37000"/>
          </a:srgbClr>
        </a:solidFill>
      </dgm:spPr>
      <dgm:t>
        <a:bodyPr/>
        <a:lstStyle/>
        <a:p>
          <a:r>
            <a:rPr lang="en-US" sz="2400" dirty="0" smtClean="0"/>
            <a:t>Design thinking</a:t>
          </a:r>
          <a:endParaRPr lang="en-US" sz="2400" dirty="0"/>
        </a:p>
      </dgm:t>
    </dgm:pt>
    <dgm:pt modelId="{99B8811C-AB8A-ED40-B676-B8556A5AE7DB}" type="parTrans" cxnId="{BD2A55D3-3578-834F-B205-19E1235EA82B}">
      <dgm:prSet/>
      <dgm:spPr/>
      <dgm:t>
        <a:bodyPr/>
        <a:lstStyle/>
        <a:p>
          <a:endParaRPr lang="en-US"/>
        </a:p>
      </dgm:t>
    </dgm:pt>
    <dgm:pt modelId="{96AA5780-B4B2-3243-9294-141DB5CC2EAE}" type="sibTrans" cxnId="{BD2A55D3-3578-834F-B205-19E1235EA82B}">
      <dgm:prSet/>
      <dgm:spPr/>
      <dgm:t>
        <a:bodyPr/>
        <a:lstStyle/>
        <a:p>
          <a:endParaRPr lang="en-US"/>
        </a:p>
      </dgm:t>
    </dgm:pt>
    <dgm:pt modelId="{6D95A7F1-F3AC-B249-BD0A-8E4545390EB6}" type="pres">
      <dgm:prSet presAssocID="{E8FED481-D951-B741-BF95-F9EACC79B26B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3062AA6-0799-274E-A0DA-69D657E55321}" type="pres">
      <dgm:prSet presAssocID="{E8FED481-D951-B741-BF95-F9EACC79B26B}" presName="children" presStyleCnt="0"/>
      <dgm:spPr/>
    </dgm:pt>
    <dgm:pt modelId="{06E46E60-CBEE-5844-97DA-089AF34ED891}" type="pres">
      <dgm:prSet presAssocID="{E8FED481-D951-B741-BF95-F9EACC79B26B}" presName="child1group" presStyleCnt="0"/>
      <dgm:spPr/>
    </dgm:pt>
    <dgm:pt modelId="{F985D8CE-3655-0C46-A771-DC08BA6BF8D0}" type="pres">
      <dgm:prSet presAssocID="{E8FED481-D951-B741-BF95-F9EACC79B26B}" presName="child1" presStyleLbl="bgAcc1" presStyleIdx="0" presStyleCnt="4" custScaleX="123396"/>
      <dgm:spPr/>
      <dgm:t>
        <a:bodyPr/>
        <a:lstStyle/>
        <a:p>
          <a:endParaRPr lang="en-US"/>
        </a:p>
      </dgm:t>
    </dgm:pt>
    <dgm:pt modelId="{C31F70F3-59CE-5741-BAD1-679B244C596D}" type="pres">
      <dgm:prSet presAssocID="{E8FED481-D951-B741-BF95-F9EACC79B26B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A2A7EB-1240-5747-8245-5607BBC60B8B}" type="pres">
      <dgm:prSet presAssocID="{E8FED481-D951-B741-BF95-F9EACC79B26B}" presName="child2group" presStyleCnt="0"/>
      <dgm:spPr/>
    </dgm:pt>
    <dgm:pt modelId="{1E0FB750-0860-7D4F-9364-C793EBF212C6}" type="pres">
      <dgm:prSet presAssocID="{E8FED481-D951-B741-BF95-F9EACC79B26B}" presName="child2" presStyleLbl="bgAcc1" presStyleIdx="1" presStyleCnt="4" custScaleX="157204"/>
      <dgm:spPr/>
      <dgm:t>
        <a:bodyPr/>
        <a:lstStyle/>
        <a:p>
          <a:endParaRPr lang="en-US"/>
        </a:p>
      </dgm:t>
    </dgm:pt>
    <dgm:pt modelId="{AB5D660F-D27F-6648-9DCD-568C17117F87}" type="pres">
      <dgm:prSet presAssocID="{E8FED481-D951-B741-BF95-F9EACC79B26B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80C2C7-3A84-6245-A260-3D11406865CA}" type="pres">
      <dgm:prSet presAssocID="{E8FED481-D951-B741-BF95-F9EACC79B26B}" presName="child3group" presStyleCnt="0"/>
      <dgm:spPr/>
    </dgm:pt>
    <dgm:pt modelId="{C55DC4B9-34E5-F74C-8A59-C3053D5BFFCB}" type="pres">
      <dgm:prSet presAssocID="{E8FED481-D951-B741-BF95-F9EACC79B26B}" presName="child3" presStyleLbl="bgAcc1" presStyleIdx="2" presStyleCnt="4" custScaleX="152116" custScaleY="116913" custLinFactNeighborX="23024" custLinFactNeighborY="-15172"/>
      <dgm:spPr/>
      <dgm:t>
        <a:bodyPr/>
        <a:lstStyle/>
        <a:p>
          <a:endParaRPr lang="en-US"/>
        </a:p>
      </dgm:t>
    </dgm:pt>
    <dgm:pt modelId="{CF45F4F4-448E-0741-935E-D64BC8862FB7}" type="pres">
      <dgm:prSet presAssocID="{E8FED481-D951-B741-BF95-F9EACC79B26B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9CF64A-512E-0244-ABB2-549A70CD433A}" type="pres">
      <dgm:prSet presAssocID="{E8FED481-D951-B741-BF95-F9EACC79B26B}" presName="child4group" presStyleCnt="0"/>
      <dgm:spPr/>
    </dgm:pt>
    <dgm:pt modelId="{2EFBE6BD-62C3-F644-B161-EB2B539036CA}" type="pres">
      <dgm:prSet presAssocID="{E8FED481-D951-B741-BF95-F9EACC79B26B}" presName="child4" presStyleLbl="bgAcc1" presStyleIdx="3" presStyleCnt="4" custScaleX="113922" custScaleY="142369" custLinFactNeighborX="-14865" custLinFactNeighborY="-21683"/>
      <dgm:spPr/>
      <dgm:t>
        <a:bodyPr/>
        <a:lstStyle/>
        <a:p>
          <a:endParaRPr lang="en-US"/>
        </a:p>
      </dgm:t>
    </dgm:pt>
    <dgm:pt modelId="{BECC3C3B-90EE-A841-A353-D0BD52736392}" type="pres">
      <dgm:prSet presAssocID="{E8FED481-D951-B741-BF95-F9EACC79B26B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53F2DB-6666-F641-8334-6C8EB5D99D01}" type="pres">
      <dgm:prSet presAssocID="{E8FED481-D951-B741-BF95-F9EACC79B26B}" presName="childPlaceholder" presStyleCnt="0"/>
      <dgm:spPr/>
    </dgm:pt>
    <dgm:pt modelId="{B7FF5438-99D8-3241-A9E3-0B2A5D829E82}" type="pres">
      <dgm:prSet presAssocID="{E8FED481-D951-B741-BF95-F9EACC79B26B}" presName="circle" presStyleCnt="0"/>
      <dgm:spPr/>
    </dgm:pt>
    <dgm:pt modelId="{9ACA5BE2-C4DF-DE4B-83E4-2029D977CAC5}" type="pres">
      <dgm:prSet presAssocID="{E8FED481-D951-B741-BF95-F9EACC79B26B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5C120C-9A50-384B-BAC5-5656E54EFA10}" type="pres">
      <dgm:prSet presAssocID="{E8FED481-D951-B741-BF95-F9EACC79B26B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BBB03C-EB45-E241-919E-6AF51133CDE7}" type="pres">
      <dgm:prSet presAssocID="{E8FED481-D951-B741-BF95-F9EACC79B26B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C363B6-AFDF-2C4F-8E7A-98787A3AD5BC}" type="pres">
      <dgm:prSet presAssocID="{E8FED481-D951-B741-BF95-F9EACC79B26B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22588D-CA1B-DD4B-96DB-7D95EEA0BD3C}" type="pres">
      <dgm:prSet presAssocID="{E8FED481-D951-B741-BF95-F9EACC79B26B}" presName="quadrantPlaceholder" presStyleCnt="0"/>
      <dgm:spPr/>
    </dgm:pt>
    <dgm:pt modelId="{1F0C8E5F-1994-874B-9CEE-016CAB52553B}" type="pres">
      <dgm:prSet presAssocID="{E8FED481-D951-B741-BF95-F9EACC79B26B}" presName="center1" presStyleLbl="fgShp" presStyleIdx="0" presStyleCnt="2"/>
      <dgm:spPr/>
    </dgm:pt>
    <dgm:pt modelId="{A8BEBDE0-855C-0C4F-A8EF-55C07014D3FF}" type="pres">
      <dgm:prSet presAssocID="{E8FED481-D951-B741-BF95-F9EACC79B26B}" presName="center2" presStyleLbl="fgShp" presStyleIdx="1" presStyleCnt="2"/>
      <dgm:spPr/>
    </dgm:pt>
  </dgm:ptLst>
  <dgm:cxnLst>
    <dgm:cxn modelId="{EBB8A946-4F4E-8D4D-B7FC-21583071E430}" type="presOf" srcId="{0F074264-5406-214B-B185-1759BFF43DB7}" destId="{AB5D660F-D27F-6648-9DCD-568C17117F87}" srcOrd="1" destOrd="0" presId="urn:microsoft.com/office/officeart/2005/8/layout/cycle4"/>
    <dgm:cxn modelId="{B9807D6D-852F-D140-BCBF-61F31E9D75AD}" type="presOf" srcId="{0F074264-5406-214B-B185-1759BFF43DB7}" destId="{1E0FB750-0860-7D4F-9364-C793EBF212C6}" srcOrd="0" destOrd="0" presId="urn:microsoft.com/office/officeart/2005/8/layout/cycle4"/>
    <dgm:cxn modelId="{A9568FB9-72FE-5045-8EB6-CD02A6301790}" type="presOf" srcId="{09A64887-D3CB-6648-A786-ED4B7C862219}" destId="{2EFBE6BD-62C3-F644-B161-EB2B539036CA}" srcOrd="0" destOrd="0" presId="urn:microsoft.com/office/officeart/2005/8/layout/cycle4"/>
    <dgm:cxn modelId="{6275B42B-20E0-3649-A1E5-7D965584DF58}" type="presOf" srcId="{B2FAFAFA-538D-6E40-94A2-952B81B975C9}" destId="{8AC363B6-AFDF-2C4F-8E7A-98787A3AD5BC}" srcOrd="0" destOrd="0" presId="urn:microsoft.com/office/officeart/2005/8/layout/cycle4"/>
    <dgm:cxn modelId="{E5899837-1ECC-9440-B826-DC7937CB5B10}" type="presOf" srcId="{09A64887-D3CB-6648-A786-ED4B7C862219}" destId="{BECC3C3B-90EE-A841-A353-D0BD52736392}" srcOrd="1" destOrd="0" presId="urn:microsoft.com/office/officeart/2005/8/layout/cycle4"/>
    <dgm:cxn modelId="{44B59D97-8445-2840-A581-D904A5CFC6D8}" srcId="{E8FED481-D951-B741-BF95-F9EACC79B26B}" destId="{B2FAFAFA-538D-6E40-94A2-952B81B975C9}" srcOrd="3" destOrd="0" parTransId="{1F33D533-9A1D-FF49-93DD-BD17DB77FF59}" sibTransId="{7F14DAD3-F300-2940-AA91-295991CB5259}"/>
    <dgm:cxn modelId="{FF2E6334-975A-674F-BB54-252EF50F0287}" type="presOf" srcId="{71EC664C-D398-F845-935A-B4FF4134B2AD}" destId="{685C120C-9A50-384B-BAC5-5656E54EFA10}" srcOrd="0" destOrd="0" presId="urn:microsoft.com/office/officeart/2005/8/layout/cycle4"/>
    <dgm:cxn modelId="{2FE2B61B-0CC8-0745-8B41-2B51D819B014}" type="presOf" srcId="{F5243813-98C5-0B4A-890E-B643B51F0218}" destId="{F985D8CE-3655-0C46-A771-DC08BA6BF8D0}" srcOrd="0" destOrd="0" presId="urn:microsoft.com/office/officeart/2005/8/layout/cycle4"/>
    <dgm:cxn modelId="{8D5834FF-C60B-5F4C-ABCF-47D0A0D6ED1F}" type="presOf" srcId="{242CDEB5-A6C5-8541-836A-B285302CC3B8}" destId="{9ACA5BE2-C4DF-DE4B-83E4-2029D977CAC5}" srcOrd="0" destOrd="0" presId="urn:microsoft.com/office/officeart/2005/8/layout/cycle4"/>
    <dgm:cxn modelId="{0A6D2279-593C-9D44-A546-22F792994A59}" srcId="{242CDEB5-A6C5-8541-836A-B285302CC3B8}" destId="{F5243813-98C5-0B4A-890E-B643B51F0218}" srcOrd="0" destOrd="0" parTransId="{CCE0CC35-B552-F94F-B389-9DEDC329F0B5}" sibTransId="{E3EFD144-C7AA-4F47-974B-B372E305BD6A}"/>
    <dgm:cxn modelId="{A5242D82-EB6A-504A-A751-956A198EE6EC}" type="presOf" srcId="{7D72F747-135B-5542-82B4-F4FE226F0D16}" destId="{C55DC4B9-34E5-F74C-8A59-C3053D5BFFCB}" srcOrd="0" destOrd="0" presId="urn:microsoft.com/office/officeart/2005/8/layout/cycle4"/>
    <dgm:cxn modelId="{548DB1E6-ADC5-654E-86DD-3E8EA2FEA768}" type="presOf" srcId="{F5243813-98C5-0B4A-890E-B643B51F0218}" destId="{C31F70F3-59CE-5741-BAD1-679B244C596D}" srcOrd="1" destOrd="0" presId="urn:microsoft.com/office/officeart/2005/8/layout/cycle4"/>
    <dgm:cxn modelId="{8013EEF8-5BEA-574B-BD9C-02D10F954ED7}" type="presOf" srcId="{E8FED481-D951-B741-BF95-F9EACC79B26B}" destId="{6D95A7F1-F3AC-B249-BD0A-8E4545390EB6}" srcOrd="0" destOrd="0" presId="urn:microsoft.com/office/officeart/2005/8/layout/cycle4"/>
    <dgm:cxn modelId="{BD2A55D3-3578-834F-B205-19E1235EA82B}" srcId="{B2FAFAFA-538D-6E40-94A2-952B81B975C9}" destId="{09A64887-D3CB-6648-A786-ED4B7C862219}" srcOrd="0" destOrd="0" parTransId="{99B8811C-AB8A-ED40-B676-B8556A5AE7DB}" sibTransId="{96AA5780-B4B2-3243-9294-141DB5CC2EAE}"/>
    <dgm:cxn modelId="{C1ADEDF1-BD98-E543-8125-87AC32553ACF}" srcId="{E8FED481-D951-B741-BF95-F9EACC79B26B}" destId="{71EC664C-D398-F845-935A-B4FF4134B2AD}" srcOrd="1" destOrd="0" parTransId="{9F562F0B-9D10-DB47-898D-535BBACD6BF2}" sibTransId="{87BEDC47-FDA4-F54E-9217-1F479E74F5D2}"/>
    <dgm:cxn modelId="{4D33311C-EC52-2B4B-B7EB-0AE4A521A846}" srcId="{E8FED481-D951-B741-BF95-F9EACC79B26B}" destId="{37E76FBC-0E9F-704C-96A9-1C51D02C0D08}" srcOrd="2" destOrd="0" parTransId="{BE62DF2B-4190-B641-9664-43A3AC46C209}" sibTransId="{D6826A43-A75E-2F45-83A4-7DAD23A52E64}"/>
    <dgm:cxn modelId="{414B6EDB-8B3D-1D44-B5C4-7F2BB359362B}" srcId="{37E76FBC-0E9F-704C-96A9-1C51D02C0D08}" destId="{7D72F747-135B-5542-82B4-F4FE226F0D16}" srcOrd="0" destOrd="0" parTransId="{BBAB1298-835A-CD4F-843B-2514345D665C}" sibTransId="{17589569-5F0D-7B4E-A604-1E33BC860BED}"/>
    <dgm:cxn modelId="{A81A1D03-EC34-1F4D-915E-1329ED472D43}" srcId="{E8FED481-D951-B741-BF95-F9EACC79B26B}" destId="{242CDEB5-A6C5-8541-836A-B285302CC3B8}" srcOrd="0" destOrd="0" parTransId="{267829CB-EEC0-F144-81C4-6CFA7169FFE7}" sibTransId="{52BD3C69-1D12-7C4E-8A0C-309A1A4021BB}"/>
    <dgm:cxn modelId="{D397C205-483E-8842-936F-227A7FF03108}" srcId="{71EC664C-D398-F845-935A-B4FF4134B2AD}" destId="{0F074264-5406-214B-B185-1759BFF43DB7}" srcOrd="0" destOrd="0" parTransId="{CA4D8EB9-1F4B-B646-AD9A-1D653CFFA650}" sibTransId="{E9259753-0F5B-C84C-8B77-E6FDE213E9A8}"/>
    <dgm:cxn modelId="{F57DC9B8-576C-1745-945B-8ACC1AF53A55}" type="presOf" srcId="{37E76FBC-0E9F-704C-96A9-1C51D02C0D08}" destId="{50BBB03C-EB45-E241-919E-6AF51133CDE7}" srcOrd="0" destOrd="0" presId="urn:microsoft.com/office/officeart/2005/8/layout/cycle4"/>
    <dgm:cxn modelId="{0AD5B7EE-EB76-B541-9AA6-DE327F20CBCC}" type="presOf" srcId="{7D72F747-135B-5542-82B4-F4FE226F0D16}" destId="{CF45F4F4-448E-0741-935E-D64BC8862FB7}" srcOrd="1" destOrd="0" presId="urn:microsoft.com/office/officeart/2005/8/layout/cycle4"/>
    <dgm:cxn modelId="{08AE4C36-1074-324F-BEF1-CE2E364AA40B}" type="presParOf" srcId="{6D95A7F1-F3AC-B249-BD0A-8E4545390EB6}" destId="{13062AA6-0799-274E-A0DA-69D657E55321}" srcOrd="0" destOrd="0" presId="urn:microsoft.com/office/officeart/2005/8/layout/cycle4"/>
    <dgm:cxn modelId="{22770E67-D51B-484B-B12D-9F012774ABE0}" type="presParOf" srcId="{13062AA6-0799-274E-A0DA-69D657E55321}" destId="{06E46E60-CBEE-5844-97DA-089AF34ED891}" srcOrd="0" destOrd="0" presId="urn:microsoft.com/office/officeart/2005/8/layout/cycle4"/>
    <dgm:cxn modelId="{4A1FA7E2-30F4-FA40-BB11-E4A9AC5FC459}" type="presParOf" srcId="{06E46E60-CBEE-5844-97DA-089AF34ED891}" destId="{F985D8CE-3655-0C46-A771-DC08BA6BF8D0}" srcOrd="0" destOrd="0" presId="urn:microsoft.com/office/officeart/2005/8/layout/cycle4"/>
    <dgm:cxn modelId="{C3126CCA-498B-0C42-A1A4-BDADC1A058D5}" type="presParOf" srcId="{06E46E60-CBEE-5844-97DA-089AF34ED891}" destId="{C31F70F3-59CE-5741-BAD1-679B244C596D}" srcOrd="1" destOrd="0" presId="urn:microsoft.com/office/officeart/2005/8/layout/cycle4"/>
    <dgm:cxn modelId="{8E710CF5-AA8B-044D-B22D-FF230EE18D6F}" type="presParOf" srcId="{13062AA6-0799-274E-A0DA-69D657E55321}" destId="{E7A2A7EB-1240-5747-8245-5607BBC60B8B}" srcOrd="1" destOrd="0" presId="urn:microsoft.com/office/officeart/2005/8/layout/cycle4"/>
    <dgm:cxn modelId="{2E425934-5457-BA42-A64D-F4EA53F963D0}" type="presParOf" srcId="{E7A2A7EB-1240-5747-8245-5607BBC60B8B}" destId="{1E0FB750-0860-7D4F-9364-C793EBF212C6}" srcOrd="0" destOrd="0" presId="urn:microsoft.com/office/officeart/2005/8/layout/cycle4"/>
    <dgm:cxn modelId="{08AB814E-563E-6849-9474-B599B1D1E5F1}" type="presParOf" srcId="{E7A2A7EB-1240-5747-8245-5607BBC60B8B}" destId="{AB5D660F-D27F-6648-9DCD-568C17117F87}" srcOrd="1" destOrd="0" presId="urn:microsoft.com/office/officeart/2005/8/layout/cycle4"/>
    <dgm:cxn modelId="{C15D5F3C-F71C-614C-B5D7-25FAE56BBB2A}" type="presParOf" srcId="{13062AA6-0799-274E-A0DA-69D657E55321}" destId="{C180C2C7-3A84-6245-A260-3D11406865CA}" srcOrd="2" destOrd="0" presId="urn:microsoft.com/office/officeart/2005/8/layout/cycle4"/>
    <dgm:cxn modelId="{678B270E-A52A-FB47-A38A-9F6B085C7BC4}" type="presParOf" srcId="{C180C2C7-3A84-6245-A260-3D11406865CA}" destId="{C55DC4B9-34E5-F74C-8A59-C3053D5BFFCB}" srcOrd="0" destOrd="0" presId="urn:microsoft.com/office/officeart/2005/8/layout/cycle4"/>
    <dgm:cxn modelId="{83144BB0-CED9-B64C-BAAD-37AEED229F7E}" type="presParOf" srcId="{C180C2C7-3A84-6245-A260-3D11406865CA}" destId="{CF45F4F4-448E-0741-935E-D64BC8862FB7}" srcOrd="1" destOrd="0" presId="urn:microsoft.com/office/officeart/2005/8/layout/cycle4"/>
    <dgm:cxn modelId="{7004D2EC-AE6B-4749-AAD6-B053FF052C87}" type="presParOf" srcId="{13062AA6-0799-274E-A0DA-69D657E55321}" destId="{499CF64A-512E-0244-ABB2-549A70CD433A}" srcOrd="3" destOrd="0" presId="urn:microsoft.com/office/officeart/2005/8/layout/cycle4"/>
    <dgm:cxn modelId="{E18F0A8F-09CB-8741-91E6-5C2877B58AF2}" type="presParOf" srcId="{499CF64A-512E-0244-ABB2-549A70CD433A}" destId="{2EFBE6BD-62C3-F644-B161-EB2B539036CA}" srcOrd="0" destOrd="0" presId="urn:microsoft.com/office/officeart/2005/8/layout/cycle4"/>
    <dgm:cxn modelId="{DF4A5EE2-2C43-F047-9F38-1784DAC9BB04}" type="presParOf" srcId="{499CF64A-512E-0244-ABB2-549A70CD433A}" destId="{BECC3C3B-90EE-A841-A353-D0BD52736392}" srcOrd="1" destOrd="0" presId="urn:microsoft.com/office/officeart/2005/8/layout/cycle4"/>
    <dgm:cxn modelId="{6C96F803-E4CA-B94A-9A60-74BA9BC738D1}" type="presParOf" srcId="{13062AA6-0799-274E-A0DA-69D657E55321}" destId="{9A53F2DB-6666-F641-8334-6C8EB5D99D01}" srcOrd="4" destOrd="0" presId="urn:microsoft.com/office/officeart/2005/8/layout/cycle4"/>
    <dgm:cxn modelId="{5897A8D8-53B7-404E-9908-01DAF1D5FE2F}" type="presParOf" srcId="{6D95A7F1-F3AC-B249-BD0A-8E4545390EB6}" destId="{B7FF5438-99D8-3241-A9E3-0B2A5D829E82}" srcOrd="1" destOrd="0" presId="urn:microsoft.com/office/officeart/2005/8/layout/cycle4"/>
    <dgm:cxn modelId="{95303630-326D-694E-81E9-D4293182333C}" type="presParOf" srcId="{B7FF5438-99D8-3241-A9E3-0B2A5D829E82}" destId="{9ACA5BE2-C4DF-DE4B-83E4-2029D977CAC5}" srcOrd="0" destOrd="0" presId="urn:microsoft.com/office/officeart/2005/8/layout/cycle4"/>
    <dgm:cxn modelId="{6EA90499-9120-5948-BDAC-B4F9F75512E3}" type="presParOf" srcId="{B7FF5438-99D8-3241-A9E3-0B2A5D829E82}" destId="{685C120C-9A50-384B-BAC5-5656E54EFA10}" srcOrd="1" destOrd="0" presId="urn:microsoft.com/office/officeart/2005/8/layout/cycle4"/>
    <dgm:cxn modelId="{DCDD57A1-BFDA-0548-A9E0-51028B674CA1}" type="presParOf" srcId="{B7FF5438-99D8-3241-A9E3-0B2A5D829E82}" destId="{50BBB03C-EB45-E241-919E-6AF51133CDE7}" srcOrd="2" destOrd="0" presId="urn:microsoft.com/office/officeart/2005/8/layout/cycle4"/>
    <dgm:cxn modelId="{6CD44A9A-021B-6F46-ABC3-1442B9233AC1}" type="presParOf" srcId="{B7FF5438-99D8-3241-A9E3-0B2A5D829E82}" destId="{8AC363B6-AFDF-2C4F-8E7A-98787A3AD5BC}" srcOrd="3" destOrd="0" presId="urn:microsoft.com/office/officeart/2005/8/layout/cycle4"/>
    <dgm:cxn modelId="{53850D8F-27BA-B14B-A37C-D2EDCEA15005}" type="presParOf" srcId="{B7FF5438-99D8-3241-A9E3-0B2A5D829E82}" destId="{7122588D-CA1B-DD4B-96DB-7D95EEA0BD3C}" srcOrd="4" destOrd="0" presId="urn:microsoft.com/office/officeart/2005/8/layout/cycle4"/>
    <dgm:cxn modelId="{5EA11BAE-BC42-6C40-8ABE-2EBE28D1ECBD}" type="presParOf" srcId="{6D95A7F1-F3AC-B249-BD0A-8E4545390EB6}" destId="{1F0C8E5F-1994-874B-9CEE-016CAB52553B}" srcOrd="2" destOrd="0" presId="urn:microsoft.com/office/officeart/2005/8/layout/cycle4"/>
    <dgm:cxn modelId="{9149D488-68DA-E84E-9684-061997521E7E}" type="presParOf" srcId="{6D95A7F1-F3AC-B249-BD0A-8E4545390EB6}" destId="{A8BEBDE0-855C-0C4F-A8EF-55C07014D3FF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C4D343-E4C9-4CC3-B47F-6B0C3E56071D}">
      <dsp:nvSpPr>
        <dsp:cNvPr id="0" name=""/>
        <dsp:cNvSpPr/>
      </dsp:nvSpPr>
      <dsp:spPr>
        <a:xfrm>
          <a:off x="1932991" y="269263"/>
          <a:ext cx="2793137" cy="1847097"/>
        </a:xfrm>
        <a:prstGeom prst="roundRect">
          <a:avLst>
            <a:gd name="adj" fmla="val 10000"/>
          </a:avLst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3500" kern="1200" dirty="0" smtClean="0">
              <a:solidFill>
                <a:schemeClr val="tx1"/>
              </a:solidFill>
            </a:rPr>
            <a:t>Intended learning outcomes</a:t>
          </a:r>
          <a:endParaRPr lang="zh-TW" altLang="en-US" sz="3500" kern="1200" dirty="0">
            <a:solidFill>
              <a:schemeClr val="tx1"/>
            </a:solidFill>
          </a:endParaRPr>
        </a:p>
      </dsp:txBody>
      <dsp:txXfrm>
        <a:off x="1987091" y="323363"/>
        <a:ext cx="2684937" cy="1738897"/>
      </dsp:txXfrm>
    </dsp:sp>
    <dsp:sp modelId="{37C36FE5-8630-4CCB-B9CF-539838359CB8}">
      <dsp:nvSpPr>
        <dsp:cNvPr id="0" name=""/>
        <dsp:cNvSpPr/>
      </dsp:nvSpPr>
      <dsp:spPr>
        <a:xfrm rot="3210433">
          <a:off x="3921942" y="2602222"/>
          <a:ext cx="1250047" cy="47250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000" kern="1200"/>
        </a:p>
      </dsp:txBody>
      <dsp:txXfrm>
        <a:off x="4063694" y="2696723"/>
        <a:ext cx="966543" cy="283504"/>
      </dsp:txXfrm>
    </dsp:sp>
    <dsp:sp modelId="{A1C1DC7F-7AA2-4EBA-880A-6228BDE3A5DB}">
      <dsp:nvSpPr>
        <dsp:cNvPr id="0" name=""/>
        <dsp:cNvSpPr/>
      </dsp:nvSpPr>
      <dsp:spPr>
        <a:xfrm>
          <a:off x="4104588" y="3560591"/>
          <a:ext cx="3247472" cy="1749639"/>
        </a:xfrm>
        <a:prstGeom prst="roundRect">
          <a:avLst>
            <a:gd name="adj" fmla="val 10000"/>
          </a:avLst>
        </a:prstGeom>
        <a:solidFill>
          <a:srgbClr val="FF66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3500" kern="1200" dirty="0" smtClean="0"/>
            <a:t>Assessment</a:t>
          </a:r>
          <a:endParaRPr lang="zh-TW" altLang="en-US" sz="3500" kern="1200" dirty="0"/>
        </a:p>
      </dsp:txBody>
      <dsp:txXfrm>
        <a:off x="4155833" y="3611836"/>
        <a:ext cx="3144982" cy="1647149"/>
      </dsp:txXfrm>
    </dsp:sp>
    <dsp:sp modelId="{2566BEA5-3C3E-410E-BB39-EF399EC63266}">
      <dsp:nvSpPr>
        <dsp:cNvPr id="0" name=""/>
        <dsp:cNvSpPr/>
      </dsp:nvSpPr>
      <dsp:spPr>
        <a:xfrm rot="10754066">
          <a:off x="2773995" y="4230089"/>
          <a:ext cx="1278977" cy="47250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000" kern="1200"/>
        </a:p>
      </dsp:txBody>
      <dsp:txXfrm rot="10800000">
        <a:off x="2915747" y="4324590"/>
        <a:ext cx="995473" cy="283504"/>
      </dsp:txXfrm>
    </dsp:sp>
    <dsp:sp modelId="{C20FE872-A6DC-4940-B6C8-8634F3E803B4}">
      <dsp:nvSpPr>
        <dsp:cNvPr id="0" name=""/>
        <dsp:cNvSpPr/>
      </dsp:nvSpPr>
      <dsp:spPr>
        <a:xfrm>
          <a:off x="-189261" y="3541322"/>
          <a:ext cx="2911641" cy="1907416"/>
        </a:xfrm>
        <a:prstGeom prst="roundRect">
          <a:avLst>
            <a:gd name="adj" fmla="val 10000"/>
          </a:avLst>
        </a:prstGeom>
        <a:solidFill>
          <a:srgbClr val="00CC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3500" kern="1200" dirty="0" smtClean="0"/>
            <a:t>Instructional design </a:t>
          </a:r>
          <a:endParaRPr lang="zh-TW" altLang="en-US" sz="3500" kern="1200" dirty="0"/>
        </a:p>
      </dsp:txBody>
      <dsp:txXfrm>
        <a:off x="-133395" y="3597188"/>
        <a:ext cx="2799909" cy="1795684"/>
      </dsp:txXfrm>
    </dsp:sp>
    <dsp:sp modelId="{247CA52C-1D32-4458-9926-83918656C0D4}">
      <dsp:nvSpPr>
        <dsp:cNvPr id="0" name=""/>
        <dsp:cNvSpPr/>
      </dsp:nvSpPr>
      <dsp:spPr>
        <a:xfrm rot="18119660">
          <a:off x="1654256" y="2592588"/>
          <a:ext cx="1306447" cy="47250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2000" kern="1200"/>
        </a:p>
      </dsp:txBody>
      <dsp:txXfrm>
        <a:off x="1796008" y="2687089"/>
        <a:ext cx="1022943" cy="2835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5DC4B9-34E5-F74C-8A59-C3053D5BFFCB}">
      <dsp:nvSpPr>
        <dsp:cNvPr id="0" name=""/>
        <dsp:cNvSpPr/>
      </dsp:nvSpPr>
      <dsp:spPr>
        <a:xfrm>
          <a:off x="4549105" y="2571423"/>
          <a:ext cx="3287958" cy="1636957"/>
        </a:xfrm>
        <a:prstGeom prst="roundRect">
          <a:avLst>
            <a:gd name="adj" fmla="val 10000"/>
          </a:avLst>
        </a:prstGeom>
        <a:solidFill>
          <a:srgbClr val="0000FF">
            <a:alpha val="30000"/>
          </a:srgb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Mathematical reasoning</a:t>
          </a:r>
          <a:endParaRPr lang="en-US" sz="2400" kern="1200" dirty="0"/>
        </a:p>
      </dsp:txBody>
      <dsp:txXfrm>
        <a:off x="5571451" y="3016622"/>
        <a:ext cx="2229653" cy="1155799"/>
      </dsp:txXfrm>
    </dsp:sp>
    <dsp:sp modelId="{2EFBE6BD-62C3-F644-B161-EB2B539036CA}">
      <dsp:nvSpPr>
        <dsp:cNvPr id="0" name=""/>
        <dsp:cNvSpPr/>
      </dsp:nvSpPr>
      <dsp:spPr>
        <a:xfrm>
          <a:off x="616292" y="2302049"/>
          <a:ext cx="2462402" cy="1993379"/>
        </a:xfrm>
        <a:prstGeom prst="roundRect">
          <a:avLst>
            <a:gd name="adj" fmla="val 10000"/>
          </a:avLst>
        </a:prstGeom>
        <a:solidFill>
          <a:srgbClr val="00CC00">
            <a:alpha val="37000"/>
          </a:srgb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Design thinking</a:t>
          </a:r>
          <a:endParaRPr lang="en-US" sz="2400" kern="1200" dirty="0"/>
        </a:p>
      </dsp:txBody>
      <dsp:txXfrm>
        <a:off x="660080" y="2844181"/>
        <a:ext cx="1636105" cy="1407458"/>
      </dsp:txXfrm>
    </dsp:sp>
    <dsp:sp modelId="{1E0FB750-0860-7D4F-9364-C793EBF212C6}">
      <dsp:nvSpPr>
        <dsp:cNvPr id="0" name=""/>
        <dsp:cNvSpPr/>
      </dsp:nvSpPr>
      <dsp:spPr>
        <a:xfrm>
          <a:off x="3996457" y="-73059"/>
          <a:ext cx="3397934" cy="1400149"/>
        </a:xfrm>
        <a:prstGeom prst="roundRect">
          <a:avLst>
            <a:gd name="adj" fmla="val 10000"/>
          </a:avLst>
        </a:prstGeom>
        <a:solidFill>
          <a:srgbClr val="800000">
            <a:alpha val="24000"/>
          </a:srgb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Computational thinking</a:t>
          </a:r>
          <a:endParaRPr lang="en-US" sz="2400" kern="1200" dirty="0"/>
        </a:p>
      </dsp:txBody>
      <dsp:txXfrm>
        <a:off x="5046595" y="-42302"/>
        <a:ext cx="2317040" cy="988598"/>
      </dsp:txXfrm>
    </dsp:sp>
    <dsp:sp modelId="{F985D8CE-3655-0C46-A771-DC08BA6BF8D0}">
      <dsp:nvSpPr>
        <dsp:cNvPr id="0" name=""/>
        <dsp:cNvSpPr/>
      </dsp:nvSpPr>
      <dsp:spPr>
        <a:xfrm>
          <a:off x="835207" y="-73059"/>
          <a:ext cx="2667181" cy="1400149"/>
        </a:xfrm>
        <a:prstGeom prst="roundRect">
          <a:avLst>
            <a:gd name="adj" fmla="val 10000"/>
          </a:avLst>
        </a:prstGeom>
        <a:solidFill>
          <a:srgbClr val="FF6600">
            <a:alpha val="32000"/>
          </a:srgb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kern="1200" dirty="0" smtClean="0"/>
            <a:t>Scientific reasoning </a:t>
          </a:r>
          <a:endParaRPr lang="en-US" sz="2400" kern="1200" dirty="0"/>
        </a:p>
      </dsp:txBody>
      <dsp:txXfrm>
        <a:off x="865964" y="-42302"/>
        <a:ext cx="1805512" cy="988598"/>
      </dsp:txXfrm>
    </dsp:sp>
    <dsp:sp modelId="{9ACA5BE2-C4DF-DE4B-83E4-2029D977CAC5}">
      <dsp:nvSpPr>
        <dsp:cNvPr id="0" name=""/>
        <dsp:cNvSpPr/>
      </dsp:nvSpPr>
      <dsp:spPr>
        <a:xfrm>
          <a:off x="2176467" y="324649"/>
          <a:ext cx="1894577" cy="1894577"/>
        </a:xfrm>
        <a:prstGeom prst="pieWedge">
          <a:avLst/>
        </a:prstGeom>
        <a:solidFill>
          <a:srgbClr val="FF66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25856" tIns="625856" rIns="625856" bIns="625856" numCol="1" spcCol="1270" anchor="ctr" anchorCtr="0">
          <a:noAutofit/>
        </a:bodyPr>
        <a:lstStyle/>
        <a:p>
          <a:pPr lvl="0" algn="ctr" defTabSz="3911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800" kern="1200" dirty="0" smtClean="0"/>
            <a:t>S</a:t>
          </a:r>
          <a:endParaRPr lang="en-US" sz="8800" kern="1200" dirty="0"/>
        </a:p>
      </dsp:txBody>
      <dsp:txXfrm>
        <a:off x="2731376" y="879558"/>
        <a:ext cx="1339668" cy="1339668"/>
      </dsp:txXfrm>
    </dsp:sp>
    <dsp:sp modelId="{685C120C-9A50-384B-BAC5-5656E54EFA10}">
      <dsp:nvSpPr>
        <dsp:cNvPr id="0" name=""/>
        <dsp:cNvSpPr/>
      </dsp:nvSpPr>
      <dsp:spPr>
        <a:xfrm rot="5400000">
          <a:off x="4158554" y="324649"/>
          <a:ext cx="1894577" cy="1894577"/>
        </a:xfrm>
        <a:prstGeom prst="pieWedge">
          <a:avLst/>
        </a:prstGeom>
        <a:solidFill>
          <a:srgbClr val="800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25856" tIns="625856" rIns="625856" bIns="625856" numCol="1" spcCol="1270" anchor="ctr" anchorCtr="0">
          <a:noAutofit/>
        </a:bodyPr>
        <a:lstStyle/>
        <a:p>
          <a:pPr lvl="0" algn="ctr" defTabSz="3911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800" kern="1200" dirty="0" smtClean="0"/>
            <a:t>T</a:t>
          </a:r>
          <a:endParaRPr lang="en-US" sz="8800" kern="1200" dirty="0"/>
        </a:p>
      </dsp:txBody>
      <dsp:txXfrm rot="-5400000">
        <a:off x="4158554" y="879558"/>
        <a:ext cx="1339668" cy="1339668"/>
      </dsp:txXfrm>
    </dsp:sp>
    <dsp:sp modelId="{50BBB03C-EB45-E241-919E-6AF51133CDE7}">
      <dsp:nvSpPr>
        <dsp:cNvPr id="0" name=""/>
        <dsp:cNvSpPr/>
      </dsp:nvSpPr>
      <dsp:spPr>
        <a:xfrm rot="10800000">
          <a:off x="4158554" y="2306736"/>
          <a:ext cx="1894577" cy="1894577"/>
        </a:xfrm>
        <a:prstGeom prst="pieWedge">
          <a:avLst/>
        </a:prstGeom>
        <a:solidFill>
          <a:srgbClr val="3366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68960" tIns="568960" rIns="568960" bIns="568960" numCol="1" spcCol="1270" anchor="ctr" anchorCtr="0">
          <a:noAutofit/>
        </a:bodyPr>
        <a:lstStyle/>
        <a:p>
          <a:pPr lvl="0" algn="ctr" defTabSz="3556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0" kern="1200" dirty="0" smtClean="0"/>
            <a:t>M</a:t>
          </a:r>
          <a:endParaRPr lang="en-US" sz="8000" kern="1200" dirty="0"/>
        </a:p>
      </dsp:txBody>
      <dsp:txXfrm rot="10800000">
        <a:off x="4158554" y="2306736"/>
        <a:ext cx="1339668" cy="1339668"/>
      </dsp:txXfrm>
    </dsp:sp>
    <dsp:sp modelId="{8AC363B6-AFDF-2C4F-8E7A-98787A3AD5BC}">
      <dsp:nvSpPr>
        <dsp:cNvPr id="0" name=""/>
        <dsp:cNvSpPr/>
      </dsp:nvSpPr>
      <dsp:spPr>
        <a:xfrm rot="16200000">
          <a:off x="2176467" y="2306736"/>
          <a:ext cx="1894577" cy="1894577"/>
        </a:xfrm>
        <a:prstGeom prst="pieWedge">
          <a:avLst/>
        </a:prstGeom>
        <a:solidFill>
          <a:srgbClr val="00CC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25856" tIns="625856" rIns="625856" bIns="625856" numCol="1" spcCol="1270" anchor="ctr" anchorCtr="0">
          <a:noAutofit/>
        </a:bodyPr>
        <a:lstStyle/>
        <a:p>
          <a:pPr lvl="0" algn="ctr" defTabSz="3911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800" kern="1200" dirty="0" smtClean="0"/>
            <a:t>E</a:t>
          </a:r>
          <a:endParaRPr lang="en-US" sz="8800" kern="1200" dirty="0"/>
        </a:p>
      </dsp:txBody>
      <dsp:txXfrm rot="5400000">
        <a:off x="2731376" y="2306736"/>
        <a:ext cx="1339668" cy="1339668"/>
      </dsp:txXfrm>
    </dsp:sp>
    <dsp:sp modelId="{1F0C8E5F-1994-874B-9CEE-016CAB52553B}">
      <dsp:nvSpPr>
        <dsp:cNvPr id="0" name=""/>
        <dsp:cNvSpPr/>
      </dsp:nvSpPr>
      <dsp:spPr>
        <a:xfrm>
          <a:off x="3787733" y="1869189"/>
          <a:ext cx="654132" cy="568810"/>
        </a:xfrm>
        <a:prstGeom prst="circularArrow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A8BEBDE0-855C-0C4F-A8EF-55C07014D3FF}">
      <dsp:nvSpPr>
        <dsp:cNvPr id="0" name=""/>
        <dsp:cNvSpPr/>
      </dsp:nvSpPr>
      <dsp:spPr>
        <a:xfrm rot="10800000">
          <a:off x="3787733" y="2087962"/>
          <a:ext cx="654132" cy="568810"/>
        </a:xfrm>
        <a:prstGeom prst="circularArrow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6737" cy="34030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30285" y="0"/>
            <a:ext cx="4306737" cy="34030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9A8DD1-903B-420A-AE27-51117BC80926}" type="datetimeFigureOut">
              <a:rPr lang="zh-TW" altLang="en-US" smtClean="0"/>
              <a:t>2020/1/17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465809"/>
            <a:ext cx="4306737" cy="3403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30285" y="6465809"/>
            <a:ext cx="4306737" cy="3403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6877BA-EDBF-4B17-8685-81D18259195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310814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7047" cy="3403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9992" y="0"/>
            <a:ext cx="4307047" cy="3403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F5E81C-C6EF-F14F-AA05-1268F9F0A4C1}" type="datetimeFigureOut">
              <a:rPr lang="en-US" smtClean="0"/>
              <a:t>17/1/2020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8663" y="511175"/>
            <a:ext cx="3402012" cy="25511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3935" y="3233420"/>
            <a:ext cx="7951470" cy="30632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465659"/>
            <a:ext cx="4307047" cy="3403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9992" y="6465659"/>
            <a:ext cx="4307047" cy="3403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CFD081-6725-9045-B86E-DE0167D7A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832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543B20-B7DE-664A-AA96-83437481E118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6143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E492-AFAE-A545-8956-8C211E5B325D}" type="datetimeFigureOut">
              <a:rPr lang="en-US" smtClean="0"/>
              <a:t>17/1/2020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EE1AF-A062-EB40-A282-3A312F1AC1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989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E492-AFAE-A545-8956-8C211E5B325D}" type="datetimeFigureOut">
              <a:rPr lang="en-US" smtClean="0"/>
              <a:t>17/1/2020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EE1AF-A062-EB40-A282-3A312F1AC1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070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E492-AFAE-A545-8956-8C211E5B325D}" type="datetimeFigureOut">
              <a:rPr lang="en-US" smtClean="0"/>
              <a:t>17/1/2020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EE1AF-A062-EB40-A282-3A312F1AC1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300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E492-AFAE-A545-8956-8C211E5B325D}" type="datetimeFigureOut">
              <a:rPr lang="en-US" smtClean="0"/>
              <a:t>17/1/2020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EE1AF-A062-EB40-A282-3A312F1AC1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106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E492-AFAE-A545-8956-8C211E5B325D}" type="datetimeFigureOut">
              <a:rPr lang="en-US" smtClean="0"/>
              <a:t>17/1/2020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EE1AF-A062-EB40-A282-3A312F1AC1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45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E492-AFAE-A545-8956-8C211E5B325D}" type="datetimeFigureOut">
              <a:rPr lang="en-US" smtClean="0"/>
              <a:t>17/1/2020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EE1AF-A062-EB40-A282-3A312F1AC1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45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E492-AFAE-A545-8956-8C211E5B325D}" type="datetimeFigureOut">
              <a:rPr lang="en-US" smtClean="0"/>
              <a:t>17/1/2020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EE1AF-A062-EB40-A282-3A312F1AC1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301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E492-AFAE-A545-8956-8C211E5B325D}" type="datetimeFigureOut">
              <a:rPr lang="en-US" smtClean="0"/>
              <a:t>17/1/2020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EE1AF-A062-EB40-A282-3A312F1AC1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314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E492-AFAE-A545-8956-8C211E5B325D}" type="datetimeFigureOut">
              <a:rPr lang="en-US" smtClean="0"/>
              <a:t>17/1/2020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EE1AF-A062-EB40-A282-3A312F1AC1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223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E492-AFAE-A545-8956-8C211E5B325D}" type="datetimeFigureOut">
              <a:rPr lang="en-US" smtClean="0"/>
              <a:t>17/1/2020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EE1AF-A062-EB40-A282-3A312F1AC1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782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E492-AFAE-A545-8956-8C211E5B325D}" type="datetimeFigureOut">
              <a:rPr lang="en-US" smtClean="0"/>
              <a:t>17/1/2020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1EE1AF-A062-EB40-A282-3A312F1AC1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763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DE492-AFAE-A545-8956-8C211E5B325D}" type="datetimeFigureOut">
              <a:rPr lang="en-US" smtClean="0"/>
              <a:t>17/1/2020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1EE1AF-A062-EB40-A282-3A312F1AC1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280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5400" b="1" dirty="0" smtClean="0">
                <a:solidFill>
                  <a:srgbClr val="0070C0"/>
                </a:solidFill>
              </a:rPr>
              <a:t>Assessment of STEM </a:t>
            </a:r>
            <a:r>
              <a:rPr lang="en-US" sz="5400" b="1" dirty="0">
                <a:solidFill>
                  <a:srgbClr val="0070C0"/>
                </a:solidFill>
              </a:rPr>
              <a:t>I</a:t>
            </a:r>
            <a:r>
              <a:rPr lang="en-US" altLang="zh-TW" sz="5400" b="1" dirty="0" smtClean="0">
                <a:solidFill>
                  <a:srgbClr val="0070C0"/>
                </a:solidFill>
              </a:rPr>
              <a:t>ntegrated </a:t>
            </a:r>
            <a:r>
              <a:rPr lang="en-US" altLang="zh-TW" sz="5400" b="1" dirty="0">
                <a:solidFill>
                  <a:srgbClr val="0070C0"/>
                </a:solidFill>
              </a:rPr>
              <a:t>L</a:t>
            </a:r>
            <a:r>
              <a:rPr lang="en-US" sz="5400" b="1" dirty="0" smtClean="0">
                <a:solidFill>
                  <a:srgbClr val="0070C0"/>
                </a:solidFill>
              </a:rPr>
              <a:t>earning</a:t>
            </a:r>
            <a:endParaRPr lang="en-US" sz="5400" b="1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A teacher workshop 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283738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Setting Intended </a:t>
            </a:r>
            <a:r>
              <a:rPr lang="en-US" b="1" dirty="0"/>
              <a:t>L</a:t>
            </a:r>
            <a:r>
              <a:rPr lang="en-US" b="1" dirty="0" smtClean="0"/>
              <a:t>earning Outcomes in the Cognitive Domain</a:t>
            </a:r>
            <a:br>
              <a:rPr lang="en-US" b="1" dirty="0" smtClean="0"/>
            </a:br>
            <a:r>
              <a:rPr lang="en-US" b="1" dirty="0" smtClean="0">
                <a:solidFill>
                  <a:srgbClr val="0070C0"/>
                </a:solidFill>
              </a:rPr>
              <a:t>- </a:t>
            </a:r>
            <a:r>
              <a:rPr lang="en-US" b="1" i="1" dirty="0" smtClean="0">
                <a:solidFill>
                  <a:srgbClr val="0070C0"/>
                </a:solidFill>
              </a:rPr>
              <a:t>TWO</a:t>
            </a:r>
            <a:r>
              <a:rPr lang="en-US" b="1" dirty="0" smtClean="0">
                <a:solidFill>
                  <a:srgbClr val="0070C0"/>
                </a:solidFill>
              </a:rPr>
              <a:t> Dimensions</a:t>
            </a:r>
            <a:r>
              <a:rPr lang="en-US" sz="2800" dirty="0" smtClean="0">
                <a:solidFill>
                  <a:srgbClr val="0070C0"/>
                </a:solidFill>
              </a:rPr>
              <a:t> 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Revised Bloom’s taxonomy (Cognitive Domain</a:t>
            </a:r>
            <a:r>
              <a:rPr lang="en-US" b="1" dirty="0" smtClean="0"/>
              <a:t>)</a:t>
            </a:r>
          </a:p>
          <a:p>
            <a:r>
              <a:rPr lang="en-US" dirty="0" smtClean="0"/>
              <a:t>Anderson </a:t>
            </a:r>
            <a:r>
              <a:rPr lang="en-US" dirty="0"/>
              <a:t>and </a:t>
            </a:r>
            <a:r>
              <a:rPr lang="en-US" dirty="0" err="1"/>
              <a:t>Krathwohl</a:t>
            </a:r>
            <a:r>
              <a:rPr lang="en-US" dirty="0"/>
              <a:t> (2001)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951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739" y="274638"/>
            <a:ext cx="8692480" cy="1143000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0070C0"/>
                </a:solidFill>
              </a:rPr>
              <a:t>Dimension 1: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Knowledge </a:t>
            </a:r>
            <a:r>
              <a:rPr lang="en-US" sz="4000" dirty="0"/>
              <a:t>taxonomy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16232"/>
            <a:ext cx="8229600" cy="4133862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Factual knowledge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Conceptual knowledge </a:t>
            </a:r>
            <a:r>
              <a:rPr lang="en-US" i="1" dirty="0" smtClean="0">
                <a:solidFill>
                  <a:srgbClr val="FF6600"/>
                </a:solidFill>
              </a:rPr>
              <a:t>(Knowledge about ‘what’ and ‘why’)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Procedural knowledge </a:t>
            </a:r>
            <a:r>
              <a:rPr lang="en-US" i="1" dirty="0" smtClean="0">
                <a:solidFill>
                  <a:srgbClr val="FF6600"/>
                </a:solidFill>
              </a:rPr>
              <a:t>(Knowledge about ‘how’ – including understanding of procedures and implementing procedures </a:t>
            </a:r>
            <a:r>
              <a:rPr lang="en-US" i="1" dirty="0">
                <a:solidFill>
                  <a:srgbClr val="FF6600"/>
                </a:solidFill>
              </a:rPr>
              <a:t>b</a:t>
            </a:r>
            <a:r>
              <a:rPr lang="en-US" i="1" dirty="0" smtClean="0">
                <a:solidFill>
                  <a:srgbClr val="FF6600"/>
                </a:solidFill>
              </a:rPr>
              <a:t>y applying different thought processes)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Metacognitive knowledge</a:t>
            </a:r>
          </a:p>
        </p:txBody>
      </p:sp>
    </p:spTree>
    <p:extLst>
      <p:ext uri="{BB962C8B-B14F-4D97-AF65-F5344CB8AC3E}">
        <p14:creationId xmlns:p14="http://schemas.microsoft.com/office/powerpoint/2010/main" val="3045133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Metacognitive Domain </a:t>
            </a:r>
            <a:r>
              <a:rPr lang="en-US" altLang="zh-TW" dirty="0" smtClean="0">
                <a:solidFill>
                  <a:srgbClr val="FF0000"/>
                </a:solidFill>
              </a:rPr>
              <a:t/>
            </a:r>
            <a:br>
              <a:rPr lang="en-US" altLang="zh-TW" dirty="0" smtClean="0">
                <a:solidFill>
                  <a:srgbClr val="FF0000"/>
                </a:solidFill>
              </a:rPr>
            </a:br>
            <a:r>
              <a:rPr lang="en-US" altLang="zh-TW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zh-TW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後設認知知識</a:t>
            </a:r>
            <a:r>
              <a:rPr lang="en-US" altLang="zh-TW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  <a:endParaRPr lang="zh-TW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altLang="zh-TW" dirty="0"/>
              <a:t>Understanding strategies for learning, thinking and problem solving</a:t>
            </a:r>
            <a:endParaRPr lang="zh-TW" altLang="zh-TW" dirty="0"/>
          </a:p>
          <a:p>
            <a:pPr marL="514350" lvl="0" indent="-514350">
              <a:buFont typeface="+mj-lt"/>
              <a:buAutoNum type="arabicPeriod"/>
            </a:pPr>
            <a:r>
              <a:rPr lang="en-US" altLang="zh-TW" dirty="0"/>
              <a:t>Understanding strategies for performing different cognitive tasks </a:t>
            </a:r>
            <a:endParaRPr lang="zh-TW" altLang="zh-TW" dirty="0"/>
          </a:p>
          <a:p>
            <a:pPr marL="514350" lvl="0" indent="-514350">
              <a:buFont typeface="+mj-lt"/>
              <a:buAutoNum type="arabicPeriod"/>
            </a:pPr>
            <a:r>
              <a:rPr lang="en-US" altLang="zh-TW" dirty="0"/>
              <a:t>Awareness of one’s strengths, weaknesses and abilities in applying those </a:t>
            </a:r>
            <a:r>
              <a:rPr lang="en-US" altLang="zh-TW" dirty="0" smtClean="0"/>
              <a:t>strategies</a:t>
            </a:r>
          </a:p>
          <a:p>
            <a:pPr marL="0" lvl="0" indent="0">
              <a:buNone/>
            </a:pPr>
            <a:r>
              <a:rPr lang="en-US" altLang="zh-TW" i="1" dirty="0" smtClean="0">
                <a:solidFill>
                  <a:srgbClr val="00B050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** Metacognitive knowledge is the basis of self-directed learning.</a:t>
            </a:r>
            <a:endParaRPr lang="zh-TW" altLang="zh-TW" i="1" dirty="0">
              <a:solidFill>
                <a:srgbClr val="00B050"/>
              </a:solidFill>
              <a:latin typeface="Segoe UI" panose="020B0502040204020203" pitchFamily="34" charset="0"/>
              <a:ea typeface="STLiti" panose="02010800040101010101" pitchFamily="2" charset="-122"/>
              <a:cs typeface="Segoe UI" panose="020B0502040204020203" pitchFamily="34" charset="0"/>
            </a:endParaRPr>
          </a:p>
          <a:p>
            <a:pPr marL="0" indent="0">
              <a:buNone/>
            </a:pPr>
            <a:endParaRPr lang="en-US" altLang="zh-TW" dirty="0" smtClean="0"/>
          </a:p>
        </p:txBody>
      </p:sp>
    </p:spTree>
    <p:extLst>
      <p:ext uri="{BB962C8B-B14F-4D97-AF65-F5344CB8AC3E}">
        <p14:creationId xmlns:p14="http://schemas.microsoft.com/office/powerpoint/2010/main" val="466363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Dimension 2: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Taxonomy of cognitive processes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SIX</a:t>
            </a:r>
            <a:r>
              <a:rPr lang="en-US" dirty="0" smtClean="0"/>
              <a:t>  levels of cognitive processes:</a:t>
            </a:r>
          </a:p>
          <a:p>
            <a:r>
              <a:rPr lang="en-US" dirty="0" smtClean="0"/>
              <a:t>Remember (</a:t>
            </a:r>
            <a:r>
              <a:rPr lang="zh-TW" altLang="en-US" dirty="0" smtClean="0"/>
              <a:t>記憶</a:t>
            </a:r>
            <a:r>
              <a:rPr lang="en-US" altLang="zh-TW" dirty="0" smtClean="0"/>
              <a:t>)</a:t>
            </a:r>
            <a:endParaRPr lang="en-US" dirty="0" smtClean="0"/>
          </a:p>
          <a:p>
            <a:r>
              <a:rPr lang="en-US" dirty="0" smtClean="0"/>
              <a:t>Understand (</a:t>
            </a:r>
            <a:r>
              <a:rPr lang="zh-TW" altLang="en-US" dirty="0" smtClean="0"/>
              <a:t>理解</a:t>
            </a:r>
            <a:r>
              <a:rPr lang="en-US" altLang="zh-TW" dirty="0" smtClean="0"/>
              <a:t>)</a:t>
            </a:r>
            <a:endParaRPr lang="en-US" dirty="0" smtClean="0"/>
          </a:p>
          <a:p>
            <a:r>
              <a:rPr lang="en-US" dirty="0" smtClean="0"/>
              <a:t>Apply (</a:t>
            </a:r>
            <a:r>
              <a:rPr lang="zh-TW" altLang="en-US" dirty="0" smtClean="0"/>
              <a:t>應用</a:t>
            </a:r>
            <a:r>
              <a:rPr lang="en-US" altLang="zh-TW" dirty="0" smtClean="0"/>
              <a:t>)</a:t>
            </a:r>
            <a:endParaRPr lang="en-US" dirty="0" smtClean="0"/>
          </a:p>
          <a:p>
            <a:r>
              <a:rPr lang="en-US" dirty="0" smtClean="0"/>
              <a:t>Analyze (</a:t>
            </a:r>
            <a:r>
              <a:rPr lang="zh-TW" altLang="en-US" dirty="0" smtClean="0"/>
              <a:t>分析</a:t>
            </a:r>
            <a:r>
              <a:rPr lang="en-US" altLang="zh-TW" dirty="0" smtClean="0"/>
              <a:t>)</a:t>
            </a:r>
            <a:r>
              <a:rPr lang="en-US" dirty="0">
                <a:solidFill>
                  <a:srgbClr val="FF6600"/>
                </a:solidFill>
              </a:rPr>
              <a:t> </a:t>
            </a:r>
            <a:r>
              <a:rPr lang="en-US" i="1" dirty="0">
                <a:solidFill>
                  <a:srgbClr val="3366FF"/>
                </a:solidFill>
              </a:rPr>
              <a:t>(High-order thinking</a:t>
            </a:r>
            <a:r>
              <a:rPr lang="en-US" i="1" dirty="0" smtClean="0">
                <a:solidFill>
                  <a:srgbClr val="3366FF"/>
                </a:solidFill>
              </a:rPr>
              <a:t>)</a:t>
            </a:r>
          </a:p>
          <a:p>
            <a:r>
              <a:rPr lang="en-US" dirty="0" smtClean="0"/>
              <a:t>Evaluate (</a:t>
            </a:r>
            <a:r>
              <a:rPr lang="zh-TW" altLang="en-US" dirty="0" smtClean="0"/>
              <a:t>評鑑</a:t>
            </a:r>
            <a:r>
              <a:rPr lang="en-US" altLang="zh-TW" dirty="0" smtClean="0"/>
              <a:t>)</a:t>
            </a:r>
            <a:r>
              <a:rPr lang="en-US" dirty="0">
                <a:solidFill>
                  <a:srgbClr val="FF6600"/>
                </a:solidFill>
              </a:rPr>
              <a:t> </a:t>
            </a:r>
            <a:r>
              <a:rPr lang="en-US" i="1" dirty="0">
                <a:solidFill>
                  <a:srgbClr val="3366FF"/>
                </a:solidFill>
              </a:rPr>
              <a:t>(High-order thinking</a:t>
            </a:r>
            <a:r>
              <a:rPr lang="en-US" i="1" dirty="0" smtClean="0">
                <a:solidFill>
                  <a:srgbClr val="3366FF"/>
                </a:solidFill>
              </a:rPr>
              <a:t>)</a:t>
            </a:r>
          </a:p>
          <a:p>
            <a:r>
              <a:rPr lang="en-US" dirty="0" smtClean="0"/>
              <a:t>Create (</a:t>
            </a:r>
            <a:r>
              <a:rPr lang="zh-TW" altLang="en-US" dirty="0" smtClean="0"/>
              <a:t>創造</a:t>
            </a:r>
            <a:r>
              <a:rPr lang="en-US" altLang="zh-TW" dirty="0" smtClean="0"/>
              <a:t>)</a:t>
            </a:r>
            <a:r>
              <a:rPr lang="en-US" dirty="0">
                <a:solidFill>
                  <a:srgbClr val="FF6600"/>
                </a:solidFill>
              </a:rPr>
              <a:t> </a:t>
            </a:r>
            <a:r>
              <a:rPr lang="en-US" i="1" dirty="0">
                <a:solidFill>
                  <a:srgbClr val="3366FF"/>
                </a:solidFill>
              </a:rPr>
              <a:t>(High-order thinking</a:t>
            </a:r>
            <a:r>
              <a:rPr lang="en-US" i="1" dirty="0" smtClean="0">
                <a:solidFill>
                  <a:srgbClr val="3366FF"/>
                </a:solidFill>
              </a:rPr>
              <a:t>)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1403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84425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2-D matrix </a:t>
            </a:r>
            <a:br>
              <a:rPr lang="en-US" sz="3200" b="1" dirty="0" smtClean="0"/>
            </a:br>
            <a:r>
              <a:rPr lang="en-US" sz="3200" b="1" dirty="0" smtClean="0"/>
              <a:t>‘Knowledge Type’ Vs ‘Cognitive Level’ </a:t>
            </a:r>
            <a:endParaRPr lang="en-US" sz="32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9780359"/>
              </p:ext>
            </p:extLst>
          </p:nvPr>
        </p:nvGraphicFramePr>
        <p:xfrm>
          <a:off x="111640" y="1096787"/>
          <a:ext cx="9032360" cy="55914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22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83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61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149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1064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54063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Factual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Conceptual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Procedural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Metacognitive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Remember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u="sng" dirty="0" smtClean="0"/>
                    </a:p>
                    <a:p>
                      <a:endParaRPr lang="en-US" sz="2000" u="sng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Understand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4454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Apply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Analyze</a:t>
                      </a:r>
                    </a:p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u="sng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Evaluate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Create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5245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855" y="343648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0000"/>
                </a:solidFill>
              </a:rPr>
              <a:t>Examples </a:t>
            </a:r>
            <a:r>
              <a:rPr lang="en-US" sz="3600" dirty="0">
                <a:solidFill>
                  <a:srgbClr val="000000"/>
                </a:solidFill>
              </a:rPr>
              <a:t>of </a:t>
            </a:r>
            <a:r>
              <a:rPr lang="en-US" sz="3600" dirty="0" smtClean="0">
                <a:solidFill>
                  <a:srgbClr val="000000"/>
                </a:solidFill>
              </a:rPr>
              <a:t>science learning </a:t>
            </a:r>
            <a:r>
              <a:rPr lang="en-US" sz="3600" dirty="0">
                <a:solidFill>
                  <a:srgbClr val="000000"/>
                </a:solidFill>
              </a:rPr>
              <a:t>outcomes </a:t>
            </a:r>
            <a:r>
              <a:rPr lang="en-US" sz="3600" dirty="0" smtClean="0">
                <a:solidFill>
                  <a:srgbClr val="000000"/>
                </a:solidFill>
              </a:rPr>
              <a:t>based on the Revised Bloom taxonomy</a:t>
            </a:r>
            <a:br>
              <a:rPr lang="en-US" sz="3600" dirty="0" smtClean="0">
                <a:solidFill>
                  <a:srgbClr val="000000"/>
                </a:solidFill>
              </a:rPr>
            </a:br>
            <a:r>
              <a:rPr lang="en-US" sz="3600" i="1" dirty="0" smtClean="0">
                <a:solidFill>
                  <a:srgbClr val="FF0000"/>
                </a:solidFill>
              </a:rPr>
              <a:t>Knowledge type? Cognitive process/level?</a:t>
            </a:r>
            <a:endParaRPr lang="en-US" sz="3600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2394"/>
            <a:ext cx="8229600" cy="4727787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u="sng" dirty="0" smtClean="0"/>
              <a:t>Name </a:t>
            </a:r>
            <a:r>
              <a:rPr lang="en-US" dirty="0" smtClean="0"/>
              <a:t>some common scientific apparatus 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u="sng" dirty="0" smtClean="0"/>
              <a:t>Understand</a:t>
            </a:r>
            <a:r>
              <a:rPr lang="en-US" dirty="0" smtClean="0"/>
              <a:t> scientific concepts</a:t>
            </a:r>
            <a:r>
              <a:rPr lang="en-HK" dirty="0" smtClean="0"/>
              <a:t> </a:t>
            </a:r>
            <a:r>
              <a:rPr lang="en-HK" dirty="0" smtClean="0">
                <a:solidFill>
                  <a:srgbClr val="338030"/>
                </a:solidFill>
              </a:rPr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u="sng" dirty="0" smtClean="0"/>
              <a:t>Apply</a:t>
            </a:r>
            <a:r>
              <a:rPr lang="en-US" dirty="0" smtClean="0"/>
              <a:t> scientific processes in carrying out investigations 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u="sng" dirty="0" smtClean="0"/>
              <a:t>Identify</a:t>
            </a:r>
            <a:r>
              <a:rPr lang="en-US" dirty="0" smtClean="0"/>
              <a:t> patterns from scientific data 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b="1" u="sng" dirty="0" smtClean="0"/>
              <a:t>Evaluate</a:t>
            </a:r>
            <a:r>
              <a:rPr lang="en-US" altLang="zh-TW" dirty="0" smtClean="0"/>
              <a:t> </a:t>
            </a:r>
            <a:r>
              <a:rPr lang="en-US" altLang="zh-TW" dirty="0"/>
              <a:t>experimental design and sufficiency of data to support conclusions </a:t>
            </a:r>
            <a:endParaRPr lang="en-US" altLang="zh-TW" dirty="0" smtClean="0"/>
          </a:p>
          <a:p>
            <a:pPr marL="514350" indent="-514350">
              <a:buFont typeface="+mj-lt"/>
              <a:buAutoNum type="arabicPeriod"/>
            </a:pPr>
            <a:r>
              <a:rPr lang="en-US" b="1" u="sng" dirty="0" smtClean="0"/>
              <a:t>Plan</a:t>
            </a:r>
            <a:r>
              <a:rPr lang="en-US" dirty="0" smtClean="0"/>
              <a:t> </a:t>
            </a:r>
            <a:r>
              <a:rPr lang="en-US" dirty="0"/>
              <a:t>for a scientific </a:t>
            </a:r>
            <a:r>
              <a:rPr lang="en-US" dirty="0" smtClean="0"/>
              <a:t>investigation</a:t>
            </a:r>
            <a:endParaRPr lang="en-US" sz="3600" dirty="0" smtClean="0">
              <a:solidFill>
                <a:srgbClr val="00B050"/>
              </a:solidFill>
            </a:endParaRPr>
          </a:p>
          <a:p>
            <a:endParaRPr lang="en-US" sz="3400" dirty="0"/>
          </a:p>
          <a:p>
            <a:pPr lvl="0"/>
            <a:endParaRPr lang="en-HK" sz="3400" dirty="0"/>
          </a:p>
          <a:p>
            <a:endParaRPr lang="en-HK" dirty="0"/>
          </a:p>
          <a:p>
            <a:pPr lvl="0"/>
            <a:endParaRPr lang="en-HK" dirty="0"/>
          </a:p>
          <a:p>
            <a:endParaRPr lang="en-HK" dirty="0"/>
          </a:p>
        </p:txBody>
      </p:sp>
    </p:spTree>
    <p:extLst>
      <p:ext uri="{BB962C8B-B14F-4D97-AF65-F5344CB8AC3E}">
        <p14:creationId xmlns:p14="http://schemas.microsoft.com/office/powerpoint/2010/main" val="2081713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855" y="343648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0000"/>
                </a:solidFill>
              </a:rPr>
              <a:t>Examples </a:t>
            </a:r>
            <a:r>
              <a:rPr lang="en-US" sz="3600" dirty="0">
                <a:solidFill>
                  <a:srgbClr val="000000"/>
                </a:solidFill>
              </a:rPr>
              <a:t>of </a:t>
            </a:r>
            <a:r>
              <a:rPr lang="en-US" sz="3600" dirty="0" smtClean="0">
                <a:solidFill>
                  <a:srgbClr val="000000"/>
                </a:solidFill>
              </a:rPr>
              <a:t>science learning </a:t>
            </a:r>
            <a:r>
              <a:rPr lang="en-US" sz="3600" dirty="0">
                <a:solidFill>
                  <a:srgbClr val="000000"/>
                </a:solidFill>
              </a:rPr>
              <a:t>outcomes </a:t>
            </a:r>
            <a:r>
              <a:rPr lang="en-US" sz="3600" dirty="0" smtClean="0">
                <a:solidFill>
                  <a:srgbClr val="000000"/>
                </a:solidFill>
              </a:rPr>
              <a:t>based on the Revised Bloom taxonomy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922394"/>
            <a:ext cx="8525733" cy="4727787"/>
          </a:xfrm>
        </p:spPr>
        <p:txBody>
          <a:bodyPr>
            <a:normAutofit fontScale="92500" lnSpcReduction="10000"/>
          </a:bodyPr>
          <a:lstStyle/>
          <a:p>
            <a:r>
              <a:rPr lang="en-US" b="1" u="sng" dirty="0" smtClean="0"/>
              <a:t>Name </a:t>
            </a:r>
            <a:r>
              <a:rPr lang="en-US" dirty="0" smtClean="0"/>
              <a:t>some common scientific apparatus </a:t>
            </a:r>
            <a:r>
              <a:rPr lang="en-US" dirty="0" smtClean="0">
                <a:solidFill>
                  <a:srgbClr val="FF6600"/>
                </a:solidFill>
              </a:rPr>
              <a:t>(Remember factual knowledge)</a:t>
            </a:r>
          </a:p>
          <a:p>
            <a:r>
              <a:rPr lang="en-US" b="1" u="sng" dirty="0" smtClean="0"/>
              <a:t>Understand</a:t>
            </a:r>
            <a:r>
              <a:rPr lang="en-US" dirty="0" smtClean="0"/>
              <a:t> scientific concepts</a:t>
            </a:r>
            <a:r>
              <a:rPr lang="en-HK" dirty="0" smtClean="0"/>
              <a:t> </a:t>
            </a:r>
            <a:r>
              <a:rPr lang="en-HK" dirty="0" smtClean="0">
                <a:solidFill>
                  <a:srgbClr val="338030"/>
                </a:solidFill>
              </a:rPr>
              <a:t> </a:t>
            </a:r>
            <a:r>
              <a:rPr lang="en-HK" dirty="0" smtClean="0">
                <a:solidFill>
                  <a:srgbClr val="FF6600"/>
                </a:solidFill>
              </a:rPr>
              <a:t>(Understand conceptual knowledge)</a:t>
            </a:r>
          </a:p>
          <a:p>
            <a:r>
              <a:rPr lang="en-US" b="1" u="sng" dirty="0" smtClean="0"/>
              <a:t>Apply</a:t>
            </a:r>
            <a:r>
              <a:rPr lang="en-US" dirty="0" smtClean="0"/>
              <a:t> laboratory techniques in carrying out investigations </a:t>
            </a:r>
            <a:r>
              <a:rPr lang="en-US" dirty="0" smtClean="0">
                <a:solidFill>
                  <a:srgbClr val="FF6600"/>
                </a:solidFill>
              </a:rPr>
              <a:t>(Apply procedural knowledge)</a:t>
            </a:r>
          </a:p>
          <a:p>
            <a:r>
              <a:rPr lang="en-US" b="1" u="sng" dirty="0" smtClean="0"/>
              <a:t>Identify</a:t>
            </a:r>
            <a:r>
              <a:rPr lang="en-US" dirty="0" smtClean="0"/>
              <a:t> patterns from scientific data </a:t>
            </a:r>
            <a:r>
              <a:rPr lang="en-US" dirty="0" smtClean="0">
                <a:solidFill>
                  <a:srgbClr val="FF6600"/>
                </a:solidFill>
              </a:rPr>
              <a:t>(Analyze, PK)</a:t>
            </a:r>
          </a:p>
          <a:p>
            <a:r>
              <a:rPr lang="en-US" altLang="zh-TW" b="1" u="sng" dirty="0" smtClean="0"/>
              <a:t>Evaluate</a:t>
            </a:r>
            <a:r>
              <a:rPr lang="en-US" altLang="zh-TW" dirty="0" smtClean="0"/>
              <a:t> </a:t>
            </a:r>
            <a:r>
              <a:rPr lang="en-US" altLang="zh-TW" dirty="0"/>
              <a:t>experimental design and sufficiency of data to support conclusions </a:t>
            </a:r>
            <a:r>
              <a:rPr lang="en-US" altLang="zh-TW" dirty="0" smtClean="0">
                <a:solidFill>
                  <a:srgbClr val="FF6600"/>
                </a:solidFill>
              </a:rPr>
              <a:t>(Evaluate, PK )</a:t>
            </a:r>
            <a:endParaRPr lang="en-US" dirty="0" smtClean="0">
              <a:solidFill>
                <a:srgbClr val="FF6600"/>
              </a:solidFill>
            </a:endParaRPr>
          </a:p>
          <a:p>
            <a:pPr lvl="0"/>
            <a:r>
              <a:rPr lang="en-US" b="1" u="sng" dirty="0" smtClean="0"/>
              <a:t>Plan</a:t>
            </a:r>
            <a:r>
              <a:rPr lang="en-US" dirty="0" smtClean="0"/>
              <a:t> </a:t>
            </a:r>
            <a:r>
              <a:rPr lang="en-US" dirty="0"/>
              <a:t>for a scientific investigation </a:t>
            </a:r>
            <a:r>
              <a:rPr lang="en-US" dirty="0" smtClean="0">
                <a:solidFill>
                  <a:srgbClr val="FF6600"/>
                </a:solidFill>
              </a:rPr>
              <a:t>(Create, CK/PK)</a:t>
            </a:r>
            <a:endParaRPr lang="en-US" dirty="0">
              <a:solidFill>
                <a:srgbClr val="FF6600"/>
              </a:solidFill>
            </a:endParaRPr>
          </a:p>
          <a:p>
            <a:endParaRPr lang="en-US" sz="3600" dirty="0" smtClean="0">
              <a:solidFill>
                <a:srgbClr val="00B050"/>
              </a:solidFill>
            </a:endParaRPr>
          </a:p>
          <a:p>
            <a:endParaRPr lang="en-US" sz="3400" dirty="0"/>
          </a:p>
          <a:p>
            <a:pPr lvl="0"/>
            <a:endParaRPr lang="en-HK" sz="3400" dirty="0"/>
          </a:p>
          <a:p>
            <a:endParaRPr lang="en-HK" dirty="0"/>
          </a:p>
          <a:p>
            <a:pPr lvl="0"/>
            <a:endParaRPr lang="en-HK" dirty="0"/>
          </a:p>
          <a:p>
            <a:endParaRPr lang="en-HK" dirty="0"/>
          </a:p>
        </p:txBody>
      </p:sp>
    </p:spTree>
    <p:extLst>
      <p:ext uri="{BB962C8B-B14F-4D97-AF65-F5344CB8AC3E}">
        <p14:creationId xmlns:p14="http://schemas.microsoft.com/office/powerpoint/2010/main" val="4211899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641" y="-84425"/>
            <a:ext cx="8852884" cy="11430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FF6600"/>
                </a:solidFill>
              </a:rPr>
              <a:t>Emphases of ILOs in STEM </a:t>
            </a:r>
            <a:br>
              <a:rPr lang="en-US" sz="3600" b="1" dirty="0" smtClean="0">
                <a:solidFill>
                  <a:srgbClr val="FF6600"/>
                </a:solidFill>
              </a:rPr>
            </a:br>
            <a:r>
              <a:rPr lang="en-US" sz="3600" b="1" dirty="0" smtClean="0">
                <a:solidFill>
                  <a:srgbClr val="FF6600"/>
                </a:solidFill>
              </a:rPr>
              <a:t>(1) High-order thinking</a:t>
            </a:r>
            <a:endParaRPr lang="en-US" sz="36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6854602"/>
              </p:ext>
            </p:extLst>
          </p:nvPr>
        </p:nvGraphicFramePr>
        <p:xfrm>
          <a:off x="111640" y="1181770"/>
          <a:ext cx="8852885" cy="55326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76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568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38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808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06870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06789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Factual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Conceptual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Procedural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Metacognitive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5655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Remember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u="sng" dirty="0" smtClean="0"/>
                    </a:p>
                    <a:p>
                      <a:endParaRPr lang="en-US" sz="2000" u="sng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4900"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Understand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21623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Apply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49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Analyze</a:t>
                      </a:r>
                    </a:p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u="sng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49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Evaluate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49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Create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 rot="16200000">
            <a:off x="3276339" y="752207"/>
            <a:ext cx="2702962" cy="9032360"/>
          </a:xfrm>
          <a:prstGeom prst="rect">
            <a:avLst/>
          </a:prstGeom>
          <a:solidFill>
            <a:srgbClr val="66FF66">
              <a:alpha val="9000"/>
            </a:srgbClr>
          </a:solidFill>
          <a:ln w="76200">
            <a:solidFill>
              <a:srgbClr val="66FF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130194" y="4550297"/>
            <a:ext cx="2048933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Higher-order </a:t>
            </a:r>
          </a:p>
          <a:p>
            <a:r>
              <a:rPr lang="en-US" sz="2400" dirty="0" smtClean="0"/>
              <a:t>thinking</a:t>
            </a:r>
          </a:p>
        </p:txBody>
      </p:sp>
    </p:spTree>
    <p:extLst>
      <p:ext uri="{BB962C8B-B14F-4D97-AF65-F5344CB8AC3E}">
        <p14:creationId xmlns:p14="http://schemas.microsoft.com/office/powerpoint/2010/main" val="4116439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84425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FF6600"/>
                </a:solidFill>
              </a:rPr>
              <a:t>Emphases of Intended Learning Outcomes</a:t>
            </a:r>
            <a:br>
              <a:rPr lang="en-US" sz="2800" b="1" dirty="0" smtClean="0">
                <a:solidFill>
                  <a:srgbClr val="FF6600"/>
                </a:solidFill>
              </a:rPr>
            </a:br>
            <a:r>
              <a:rPr lang="en-US" sz="2800" b="1" dirty="0" smtClean="0">
                <a:solidFill>
                  <a:srgbClr val="FF6600"/>
                </a:solidFill>
              </a:rPr>
              <a:t>(2) Procedural knowledge</a:t>
            </a:r>
            <a:endParaRPr lang="en-US" sz="28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1261676"/>
              </p:ext>
            </p:extLst>
          </p:nvPr>
        </p:nvGraphicFramePr>
        <p:xfrm>
          <a:off x="111640" y="1058575"/>
          <a:ext cx="9032360" cy="5555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22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83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61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149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1064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Factual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Conceptual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Procedural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Metacognitive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Remember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u="sng" dirty="0" smtClean="0"/>
                    </a:p>
                    <a:p>
                      <a:endParaRPr lang="en-US" sz="2000" u="sng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Understand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4454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Apply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Analyze</a:t>
                      </a:r>
                    </a:p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u="sng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Evaluate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Create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5168187" y="1005418"/>
            <a:ext cx="2067275" cy="5608743"/>
          </a:xfrm>
          <a:prstGeom prst="rect">
            <a:avLst/>
          </a:prstGeom>
          <a:solidFill>
            <a:srgbClr val="FF6600">
              <a:alpha val="10000"/>
            </a:srgbClr>
          </a:solidFill>
          <a:ln w="76200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330616" y="2896947"/>
            <a:ext cx="1771949" cy="156966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Hands-on, minds-on experience and skills</a:t>
            </a:r>
          </a:p>
        </p:txBody>
      </p:sp>
    </p:spTree>
    <p:extLst>
      <p:ext uri="{BB962C8B-B14F-4D97-AF65-F5344CB8AC3E}">
        <p14:creationId xmlns:p14="http://schemas.microsoft.com/office/powerpoint/2010/main" val="2863263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84425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Examples of learning outcomes for STEM</a:t>
            </a:r>
            <a:endParaRPr lang="en-US" sz="36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9099005"/>
              </p:ext>
            </p:extLst>
          </p:nvPr>
        </p:nvGraphicFramePr>
        <p:xfrm>
          <a:off x="111640" y="861891"/>
          <a:ext cx="8889701" cy="566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44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602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250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22959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FF00"/>
                          </a:solidFill>
                        </a:rPr>
                        <a:t>E.g. Science</a:t>
                      </a:r>
                      <a:endParaRPr lang="en-US" sz="28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Conceptual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Procedural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Remember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Name</a:t>
                      </a:r>
                      <a:r>
                        <a:rPr lang="en-US" sz="1800" baseline="0" dirty="0" smtClean="0"/>
                        <a:t> the laws discovered by Mendel about heredity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FF6600"/>
                          </a:solidFill>
                        </a:rPr>
                        <a:t>State</a:t>
                      </a:r>
                      <a:r>
                        <a:rPr lang="en-US" sz="1800" baseline="0" dirty="0" smtClean="0"/>
                        <a:t> the characteristics of a fair test</a:t>
                      </a:r>
                      <a:endParaRPr lang="en-US" sz="1800" dirty="0" smtClean="0"/>
                    </a:p>
                    <a:p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aseline="0" dirty="0" smtClean="0"/>
                        <a:t>Understand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 smtClean="0">
                          <a:solidFill>
                            <a:srgbClr val="FF0000"/>
                          </a:solidFill>
                        </a:rPr>
                        <a:t>Understand </a:t>
                      </a:r>
                      <a:r>
                        <a:rPr lang="en-US" sz="1800" u="none" baseline="0" dirty="0" smtClean="0">
                          <a:solidFill>
                            <a:schemeClr val="dk1"/>
                          </a:solidFill>
                        </a:rPr>
                        <a:t>how</a:t>
                      </a:r>
                      <a:r>
                        <a:rPr lang="en-US" sz="1800" u="none" baseline="0" dirty="0" smtClean="0"/>
                        <a:t> levers provide leverage</a:t>
                      </a:r>
                      <a:endParaRPr lang="en-US" sz="180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FF6600"/>
                          </a:solidFill>
                        </a:rPr>
                        <a:t>Explain</a:t>
                      </a:r>
                      <a:r>
                        <a:rPr lang="en-US" sz="1800" baseline="0" dirty="0" smtClean="0"/>
                        <a:t> why a control experiment is needed in a fair test</a:t>
                      </a:r>
                      <a:endParaRPr 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4589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Apply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Apply the concept</a:t>
                      </a:r>
                      <a:r>
                        <a:rPr lang="en-US" sz="1800" baseline="0" dirty="0" smtClean="0"/>
                        <a:t> of air pressure in explaining how the hand-wash bottle works</a:t>
                      </a:r>
                      <a:endParaRPr lang="en-US" sz="1800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u="none" dirty="0" smtClean="0">
                          <a:solidFill>
                            <a:srgbClr val="FF0000"/>
                          </a:solidFill>
                        </a:rPr>
                        <a:t>Connecting</a:t>
                      </a:r>
                      <a:r>
                        <a:rPr lang="en-US" sz="1800" u="none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1800" u="none" baseline="0" dirty="0" smtClean="0">
                          <a:solidFill>
                            <a:schemeClr val="tx1"/>
                          </a:solidFill>
                        </a:rPr>
                        <a:t>a closed circuit with two LEDs and a buzzer</a:t>
                      </a:r>
                      <a:endParaRPr lang="en-US" sz="1800" u="sng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815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Analyze</a:t>
                      </a:r>
                    </a:p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u="sng" dirty="0" smtClean="0">
                          <a:solidFill>
                            <a:srgbClr val="FF6600"/>
                          </a:solidFill>
                        </a:rPr>
                        <a:t>Identify</a:t>
                      </a:r>
                      <a:r>
                        <a:rPr lang="en-US" sz="1800" u="sng" baseline="0" dirty="0" smtClean="0"/>
                        <a:t> </a:t>
                      </a:r>
                      <a:r>
                        <a:rPr lang="en-US" sz="1800" u="none" baseline="0" dirty="0" smtClean="0"/>
                        <a:t>the causes of the increase in plastic wastes</a:t>
                      </a:r>
                      <a:endParaRPr lang="en-US" sz="1800" u="none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Analyze</a:t>
                      </a:r>
                      <a:r>
                        <a:rPr lang="en-US" sz="1800" u="sng" baseline="0" dirty="0" smtClean="0"/>
                        <a:t> </a:t>
                      </a:r>
                      <a:r>
                        <a:rPr lang="en-US" sz="1800" u="none" baseline="0" dirty="0" smtClean="0"/>
                        <a:t>data from a fair test to find out the effect of one variable on another</a:t>
                      </a:r>
                      <a:endParaRPr lang="en-US" sz="1800" u="none" dirty="0" smtClean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Evaluate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u="sng" dirty="0" smtClean="0">
                          <a:solidFill>
                            <a:srgbClr val="FF6600"/>
                          </a:solidFill>
                        </a:rPr>
                        <a:t>Evaluate</a:t>
                      </a:r>
                      <a:r>
                        <a:rPr lang="en-US" sz="1800" u="sng" baseline="0" dirty="0" smtClean="0"/>
                        <a:t> </a:t>
                      </a:r>
                      <a:r>
                        <a:rPr lang="en-US" sz="1800" u="none" baseline="0" dirty="0" smtClean="0"/>
                        <a:t>the explanatory power of a theory</a:t>
                      </a:r>
                      <a:endParaRPr lang="en-US" sz="1800" u="none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Evaluate</a:t>
                      </a:r>
                      <a:r>
                        <a:rPr lang="en-US" sz="1800" dirty="0" smtClean="0"/>
                        <a:t> </a:t>
                      </a:r>
                      <a:r>
                        <a:rPr lang="en-US" sz="1800" u="none" dirty="0" smtClean="0"/>
                        <a:t>the effectiveness</a:t>
                      </a:r>
                      <a:r>
                        <a:rPr lang="en-US" sz="1800" u="none" baseline="0" dirty="0" smtClean="0"/>
                        <a:t> of a product against external criteri</a:t>
                      </a:r>
                      <a:r>
                        <a:rPr lang="en-US" sz="1800" u="sng" baseline="0" dirty="0" smtClean="0"/>
                        <a:t>a</a:t>
                      </a:r>
                      <a:endParaRPr lang="en-US" sz="1800" u="sng" dirty="0" smtClean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Create 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u="sng" dirty="0" smtClean="0">
                          <a:solidFill>
                            <a:srgbClr val="FF6600"/>
                          </a:solidFill>
                        </a:rPr>
                        <a:t>Generate</a:t>
                      </a:r>
                      <a:r>
                        <a:rPr lang="en-US" sz="1800" u="sng" dirty="0" smtClean="0"/>
                        <a:t> </a:t>
                      </a:r>
                      <a:r>
                        <a:rPr lang="en-US" sz="1800" u="none" dirty="0" smtClean="0"/>
                        <a:t>a theory based on evidence</a:t>
                      </a:r>
                      <a:endParaRPr lang="en-US" sz="1800" u="none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Plan</a:t>
                      </a:r>
                      <a:r>
                        <a:rPr lang="en-US" sz="1800" dirty="0" smtClean="0"/>
                        <a:t> for </a:t>
                      </a:r>
                      <a:r>
                        <a:rPr lang="en-US" sz="1800" u="none" dirty="0" smtClean="0"/>
                        <a:t>an</a:t>
                      </a:r>
                      <a:r>
                        <a:rPr lang="en-US" sz="1800" u="none" baseline="0" dirty="0" smtClean="0"/>
                        <a:t> investigation into the effect of light </a:t>
                      </a:r>
                      <a:r>
                        <a:rPr lang="en-US" sz="1800" u="none" baseline="0" dirty="0" err="1" smtClean="0"/>
                        <a:t>colour</a:t>
                      </a:r>
                      <a:r>
                        <a:rPr lang="en-US" sz="1800" u="none" baseline="0" dirty="0" smtClean="0"/>
                        <a:t> on plant growth/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</a:rPr>
                        <a:t>Design </a:t>
                      </a:r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a product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to solve a societal problem</a:t>
                      </a:r>
                      <a:endParaRPr lang="en-US" sz="1800" u="sng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676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T</a:t>
            </a:r>
            <a:r>
              <a:rPr lang="en-US" b="1" dirty="0" smtClean="0"/>
              <a:t>his workshop will discuss….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dirty="0"/>
              <a:t>The Six ‘W’s of Assessment in </a:t>
            </a:r>
            <a:r>
              <a:rPr lang="en-US" altLang="zh-TW" dirty="0" smtClean="0"/>
              <a:t>STEM:-</a:t>
            </a:r>
            <a:endParaRPr lang="en-US" altLang="zh-TW" dirty="0"/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Why?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What?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Where?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When?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How?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70C0"/>
                </a:solidFill>
              </a:rPr>
              <a:t>Who?</a:t>
            </a:r>
            <a:endParaRPr lang="en-US" b="1" dirty="0">
              <a:solidFill>
                <a:srgbClr val="0070C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2942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TW" sz="3600" b="1" dirty="0" smtClean="0">
                <a:solidFill>
                  <a:srgbClr val="FF6600"/>
                </a:solidFill>
              </a:rPr>
              <a:t>Reasoning/Thought processes underlying conceptual and procedural knowledge in STEM</a:t>
            </a:r>
            <a:endParaRPr lang="en-US" sz="36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3978440"/>
              </p:ext>
            </p:extLst>
          </p:nvPr>
        </p:nvGraphicFramePr>
        <p:xfrm>
          <a:off x="224873" y="1863522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88260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84425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rgbClr val="FF6600"/>
                </a:solidFill>
              </a:rPr>
              <a:t>Emphases of Intended Learning </a:t>
            </a:r>
            <a:r>
              <a:rPr lang="en-US" sz="2800" b="1" dirty="0" smtClean="0">
                <a:solidFill>
                  <a:srgbClr val="FF6600"/>
                </a:solidFill>
              </a:rPr>
              <a:t>Outcomes</a:t>
            </a:r>
            <a:br>
              <a:rPr lang="en-US" sz="2800" b="1" dirty="0" smtClean="0">
                <a:solidFill>
                  <a:srgbClr val="FF6600"/>
                </a:solidFill>
              </a:rPr>
            </a:br>
            <a:r>
              <a:rPr lang="en-US" sz="2800" b="1" dirty="0" smtClean="0">
                <a:solidFill>
                  <a:srgbClr val="FF6600"/>
                </a:solidFill>
              </a:rPr>
              <a:t>(3) Self-directed learning &amp; PBL </a:t>
            </a:r>
            <a:endParaRPr lang="en-US" sz="28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8383336"/>
              </p:ext>
            </p:extLst>
          </p:nvPr>
        </p:nvGraphicFramePr>
        <p:xfrm>
          <a:off x="111640" y="936655"/>
          <a:ext cx="9032360" cy="5555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22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83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61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1490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1064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Factual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Conceptual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Procedural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Metacognitive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Remember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u="sng" dirty="0" smtClean="0"/>
                    </a:p>
                    <a:p>
                      <a:endParaRPr lang="en-US" sz="2000" u="sng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Understand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4454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Apply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Analyze</a:t>
                      </a:r>
                    </a:p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u="sng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Evaluate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Create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6931889" y="839164"/>
            <a:ext cx="2152073" cy="5737128"/>
          </a:xfrm>
          <a:prstGeom prst="rect">
            <a:avLst/>
          </a:prstGeom>
          <a:solidFill>
            <a:srgbClr val="FF6600">
              <a:alpha val="10000"/>
            </a:srgbClr>
          </a:solidFill>
          <a:ln w="76200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520873" y="2845750"/>
            <a:ext cx="2382981" cy="156966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Self-directed learning &amp;</a:t>
            </a:r>
          </a:p>
          <a:p>
            <a:r>
              <a:rPr lang="en-US" sz="2400" dirty="0" smtClean="0"/>
              <a:t>Problem-based learning</a:t>
            </a:r>
          </a:p>
        </p:txBody>
      </p:sp>
    </p:spTree>
    <p:extLst>
      <p:ext uri="{BB962C8B-B14F-4D97-AF65-F5344CB8AC3E}">
        <p14:creationId xmlns:p14="http://schemas.microsoft.com/office/powerpoint/2010/main" val="375176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>
                <a:solidFill>
                  <a:srgbClr val="FF6600"/>
                </a:solidFill>
              </a:rPr>
              <a:t>Emphases of Intended Learning </a:t>
            </a:r>
            <a:r>
              <a:rPr lang="en-US" sz="3600" b="1" dirty="0" smtClean="0">
                <a:solidFill>
                  <a:srgbClr val="FF6600"/>
                </a:solidFill>
              </a:rPr>
              <a:t>Outcomes</a:t>
            </a:r>
            <a:br>
              <a:rPr lang="en-US" sz="3600" b="1" dirty="0" smtClean="0">
                <a:solidFill>
                  <a:srgbClr val="FF6600"/>
                </a:solidFill>
              </a:rPr>
            </a:br>
            <a:r>
              <a:rPr lang="en-US" sz="3600" b="1" dirty="0" smtClean="0">
                <a:solidFill>
                  <a:srgbClr val="FF6600"/>
                </a:solidFill>
              </a:rPr>
              <a:t>(4) </a:t>
            </a:r>
            <a:r>
              <a:rPr lang="en-US" altLang="zh-TW" sz="3600" b="1" dirty="0" smtClean="0">
                <a:solidFill>
                  <a:srgbClr val="FF0000"/>
                </a:solidFill>
              </a:rPr>
              <a:t>21</a:t>
            </a:r>
            <a:r>
              <a:rPr lang="en-US" altLang="zh-TW" sz="3600" b="1" baseline="30000" dirty="0" smtClean="0">
                <a:solidFill>
                  <a:srgbClr val="FF0000"/>
                </a:solidFill>
              </a:rPr>
              <a:t>st</a:t>
            </a:r>
            <a:r>
              <a:rPr lang="en-US" altLang="zh-TW" sz="3600" b="1" dirty="0" smtClean="0">
                <a:solidFill>
                  <a:srgbClr val="FF0000"/>
                </a:solidFill>
              </a:rPr>
              <a:t> century skills</a:t>
            </a:r>
            <a:endParaRPr lang="zh-TW" altLang="en-US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02163"/>
          </a:xfrm>
        </p:spPr>
        <p:txBody>
          <a:bodyPr/>
          <a:lstStyle/>
          <a:p>
            <a:r>
              <a:rPr lang="en-US" altLang="zh-TW" dirty="0"/>
              <a:t>Communicating information, ideas, designs/solutions and arguments</a:t>
            </a:r>
            <a:endParaRPr lang="zh-TW" altLang="zh-TW" dirty="0"/>
          </a:p>
          <a:p>
            <a:r>
              <a:rPr lang="en-US" altLang="zh-TW" dirty="0"/>
              <a:t>Critical reasoning and argumentation</a:t>
            </a:r>
            <a:endParaRPr lang="zh-TW" altLang="zh-TW" dirty="0"/>
          </a:p>
          <a:p>
            <a:r>
              <a:rPr lang="en-US" altLang="zh-TW" dirty="0"/>
              <a:t>Collaborating with peers</a:t>
            </a:r>
            <a:endParaRPr lang="zh-TW" altLang="zh-TW" dirty="0"/>
          </a:p>
          <a:p>
            <a:r>
              <a:rPr lang="en-US" altLang="zh-TW" dirty="0"/>
              <a:t>Problem solving</a:t>
            </a:r>
            <a:endParaRPr lang="zh-TW" altLang="zh-TW" dirty="0"/>
          </a:p>
          <a:p>
            <a:r>
              <a:rPr lang="en-US" altLang="zh-TW" dirty="0"/>
              <a:t>Creativity and innovativeness </a:t>
            </a:r>
            <a:endParaRPr lang="zh-TW" altLang="zh-TW" dirty="0"/>
          </a:p>
          <a:p>
            <a:r>
              <a:rPr lang="en-US" altLang="zh-TW" dirty="0"/>
              <a:t>Self-learning, self-monitoring, self-reflecting and self-regulating</a:t>
            </a:r>
            <a:endParaRPr lang="zh-TW" altLang="zh-TW" dirty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04820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>
                <a:solidFill>
                  <a:srgbClr val="FF6600"/>
                </a:solidFill>
              </a:rPr>
              <a:t>Emphases of Intended Learning Outcomes</a:t>
            </a:r>
            <a:br>
              <a:rPr lang="en-US" sz="3600" b="1" dirty="0">
                <a:solidFill>
                  <a:srgbClr val="FF6600"/>
                </a:solidFill>
              </a:rPr>
            </a:br>
            <a:r>
              <a:rPr lang="en-US" sz="3600" b="1" dirty="0" smtClean="0">
                <a:solidFill>
                  <a:srgbClr val="FF6600"/>
                </a:solidFill>
              </a:rPr>
              <a:t>(5) </a:t>
            </a:r>
            <a:r>
              <a:rPr lang="en-US" altLang="zh-TW" sz="3600" b="1" dirty="0" smtClean="0">
                <a:solidFill>
                  <a:srgbClr val="FF0000"/>
                </a:solidFill>
              </a:rPr>
              <a:t>Affective Domain</a:t>
            </a:r>
            <a:endParaRPr lang="zh-TW" altLang="en-US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TW" dirty="0">
                <a:solidFill>
                  <a:srgbClr val="3366FF"/>
                </a:solidFill>
              </a:rPr>
              <a:t>Attitudes (related to disciplines</a:t>
            </a:r>
            <a:r>
              <a:rPr lang="en-US" altLang="zh-TW" dirty="0" smtClean="0">
                <a:solidFill>
                  <a:srgbClr val="3366FF"/>
                </a:solidFill>
              </a:rPr>
              <a:t>)</a:t>
            </a:r>
          </a:p>
          <a:p>
            <a:r>
              <a:rPr lang="en-US" altLang="zh-TW" dirty="0"/>
              <a:t>Objective, able to tolerate ambiguity or uncertainty, curiosity, honesty, striving for optimization, open-minded, willing to take risks, being precise and </a:t>
            </a:r>
            <a:r>
              <a:rPr lang="en-US" altLang="zh-TW" dirty="0" smtClean="0"/>
              <a:t>reflective</a:t>
            </a:r>
          </a:p>
          <a:p>
            <a:pPr marL="0" indent="0">
              <a:buNone/>
            </a:pPr>
            <a:r>
              <a:rPr lang="en-US" altLang="zh-TW" dirty="0">
                <a:solidFill>
                  <a:srgbClr val="00CC00"/>
                </a:solidFill>
              </a:rPr>
              <a:t>Attitudes </a:t>
            </a:r>
            <a:r>
              <a:rPr lang="en-US" altLang="zh-TW" dirty="0" smtClean="0">
                <a:solidFill>
                  <a:srgbClr val="00CC00"/>
                </a:solidFill>
              </a:rPr>
              <a:t>toward STEM</a:t>
            </a:r>
          </a:p>
          <a:p>
            <a:r>
              <a:rPr lang="en-US" altLang="zh-TW" dirty="0" smtClean="0"/>
              <a:t> </a:t>
            </a:r>
            <a:r>
              <a:rPr lang="en-US" altLang="zh-TW" dirty="0"/>
              <a:t>Interest, willingness to participate, valuing, persevering, self-confidence, feeling satisfied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797361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7257366" y="596309"/>
            <a:ext cx="17238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800" b="1" dirty="0" smtClean="0">
                <a:solidFill>
                  <a:srgbClr val="7030A0"/>
                </a:solidFill>
              </a:rPr>
              <a:t>Other Subjects</a:t>
            </a:r>
            <a:endParaRPr lang="zh-TW" altLang="en-US" sz="2800" b="1" dirty="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9558" y="793723"/>
            <a:ext cx="26082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b="1" dirty="0" smtClean="0">
                <a:solidFill>
                  <a:srgbClr val="FF0000"/>
                </a:solidFill>
              </a:rPr>
              <a:t>School curriculum</a:t>
            </a:r>
            <a:endParaRPr lang="zh-TW" altLang="en-US" sz="2400" b="1" dirty="0">
              <a:solidFill>
                <a:srgbClr val="FF0000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5995565" y="5622283"/>
            <a:ext cx="705038" cy="558513"/>
          </a:xfrm>
          <a:prstGeom prst="straightConnector1">
            <a:avLst/>
          </a:prstGeom>
          <a:ln w="1016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2953063" y="5622283"/>
            <a:ext cx="608842" cy="496305"/>
          </a:xfrm>
          <a:prstGeom prst="straightConnector1">
            <a:avLst/>
          </a:prstGeom>
          <a:ln w="1016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394924" y="814962"/>
            <a:ext cx="26082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800" b="1" dirty="0" smtClean="0">
                <a:solidFill>
                  <a:srgbClr val="0070C0"/>
                </a:solidFill>
              </a:rPr>
              <a:t>STEM subjects</a:t>
            </a:r>
            <a:endParaRPr lang="zh-TW" altLang="en-US" sz="2800" b="1" dirty="0">
              <a:solidFill>
                <a:srgbClr val="0070C0"/>
              </a:solidFill>
            </a:endParaRPr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365" y="1512329"/>
            <a:ext cx="8562543" cy="4991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2629788" y="3284542"/>
            <a:ext cx="1984419" cy="1200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TW" sz="2400" b="1" dirty="0" smtClean="0">
                <a:solidFill>
                  <a:srgbClr val="338030"/>
                </a:solidFill>
              </a:rPr>
              <a:t>Vertical integration within subject</a:t>
            </a:r>
            <a:endParaRPr lang="zh-TW" altLang="en-US" sz="2400" b="1" dirty="0">
              <a:solidFill>
                <a:srgbClr val="338030"/>
              </a:solidFill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712750" y="1273168"/>
            <a:ext cx="238595" cy="1331487"/>
          </a:xfrm>
          <a:prstGeom prst="straightConnector1">
            <a:avLst/>
          </a:prstGeom>
          <a:ln w="1016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2355273" y="1312275"/>
            <a:ext cx="1420618" cy="1393980"/>
          </a:xfrm>
          <a:prstGeom prst="straightConnector1">
            <a:avLst/>
          </a:prstGeom>
          <a:ln w="1016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>
            <a:off x="3685310" y="1338182"/>
            <a:ext cx="496807" cy="1368073"/>
          </a:xfrm>
          <a:prstGeom prst="straightConnector1">
            <a:avLst/>
          </a:prstGeom>
          <a:ln w="1016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27" idx="2"/>
          </p:cNvCxnSpPr>
          <p:nvPr/>
        </p:nvCxnSpPr>
        <p:spPr>
          <a:xfrm>
            <a:off x="4699069" y="1338182"/>
            <a:ext cx="569974" cy="1368073"/>
          </a:xfrm>
          <a:prstGeom prst="straightConnector1">
            <a:avLst/>
          </a:prstGeom>
          <a:ln w="1016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5418414" y="1312275"/>
            <a:ext cx="2016707" cy="1393980"/>
          </a:xfrm>
          <a:prstGeom prst="straightConnector1">
            <a:avLst/>
          </a:prstGeom>
          <a:ln w="1016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8132164" y="2009265"/>
            <a:ext cx="457654" cy="696990"/>
          </a:xfrm>
          <a:prstGeom prst="straightConnector1">
            <a:avLst/>
          </a:prstGeom>
          <a:ln w="101600">
            <a:solidFill>
              <a:srgbClr val="7030A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6700603" y="4794163"/>
            <a:ext cx="750556" cy="157018"/>
          </a:xfrm>
          <a:prstGeom prst="straightConnector1">
            <a:avLst/>
          </a:prstGeom>
          <a:ln w="101600"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2952730" y="6281636"/>
            <a:ext cx="2689259" cy="461665"/>
          </a:xfrm>
          <a:prstGeom prst="rect">
            <a:avLst/>
          </a:prstGeom>
          <a:solidFill>
            <a:srgbClr val="FFC0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2400" b="1" dirty="0" smtClean="0"/>
              <a:t>Instructional design</a:t>
            </a:r>
            <a:endParaRPr lang="zh-TW" altLang="en-US" sz="2400" b="1" dirty="0"/>
          </a:p>
        </p:txBody>
      </p:sp>
      <p:sp>
        <p:nvSpPr>
          <p:cNvPr id="76" name="TextBox 75"/>
          <p:cNvSpPr txBox="1"/>
          <p:nvPr/>
        </p:nvSpPr>
        <p:spPr>
          <a:xfrm>
            <a:off x="5690131" y="6273308"/>
            <a:ext cx="1916848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TW" sz="2400" b="1" dirty="0" smtClean="0"/>
              <a:t>Assessment</a:t>
            </a:r>
            <a:endParaRPr lang="zh-TW" altLang="en-US" sz="2400" b="1" dirty="0"/>
          </a:p>
        </p:txBody>
      </p:sp>
      <p:sp>
        <p:nvSpPr>
          <p:cNvPr id="1030" name="Curved Up Arrow 1029"/>
          <p:cNvSpPr/>
          <p:nvPr/>
        </p:nvSpPr>
        <p:spPr>
          <a:xfrm rot="4822180">
            <a:off x="1891366" y="5754356"/>
            <a:ext cx="927813" cy="1054560"/>
          </a:xfrm>
          <a:prstGeom prst="curved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78" name="Curved Up Arrow 77"/>
          <p:cNvSpPr/>
          <p:nvPr/>
        </p:nvSpPr>
        <p:spPr>
          <a:xfrm rot="16374556" flipH="1">
            <a:off x="7722094" y="5654248"/>
            <a:ext cx="960849" cy="1143787"/>
          </a:xfrm>
          <a:prstGeom prst="curved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614207" y="4340108"/>
            <a:ext cx="2258734" cy="1200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TW" sz="2400" b="1" dirty="0" smtClean="0">
                <a:solidFill>
                  <a:srgbClr val="00B050"/>
                </a:solidFill>
              </a:rPr>
              <a:t>Horizontal Integration across subjects</a:t>
            </a:r>
            <a:endParaRPr lang="zh-TW" altLang="en-US" sz="2400" b="1" dirty="0">
              <a:solidFill>
                <a:srgbClr val="00B050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4073180" y="4794163"/>
            <a:ext cx="689320" cy="160378"/>
          </a:xfrm>
          <a:prstGeom prst="straightConnector1">
            <a:avLst/>
          </a:prstGeom>
          <a:ln w="101600"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2629788" y="3884706"/>
            <a:ext cx="0" cy="1494118"/>
          </a:xfrm>
          <a:prstGeom prst="straightConnector1">
            <a:avLst/>
          </a:prstGeom>
          <a:ln w="101600">
            <a:solidFill>
              <a:srgbClr val="1F4954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2629788" y="3134878"/>
            <a:ext cx="0" cy="749828"/>
          </a:xfrm>
          <a:prstGeom prst="straightConnector1">
            <a:avLst/>
          </a:prstGeom>
          <a:ln w="101600">
            <a:solidFill>
              <a:srgbClr val="1F4954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59558" y="177421"/>
            <a:ext cx="8862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/>
              <a:t>A Multi-dimensional Framework for STEM Curriculum Design</a:t>
            </a:r>
            <a:endParaRPr lang="en-US" sz="2400" b="1" u="sng" dirty="0"/>
          </a:p>
        </p:txBody>
      </p:sp>
    </p:spTree>
    <p:extLst>
      <p:ext uri="{BB962C8B-B14F-4D97-AF65-F5344CB8AC3E}">
        <p14:creationId xmlns:p14="http://schemas.microsoft.com/office/powerpoint/2010/main" val="2833428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0070C0"/>
                </a:solidFill>
                <a:cs typeface="Avenir Black Oblique"/>
              </a:rPr>
              <a:t>3. The ‘Where’?</a:t>
            </a:r>
            <a:endParaRPr lang="en-US" sz="5400" b="1" dirty="0">
              <a:solidFill>
                <a:srgbClr val="0070C0"/>
              </a:solidFill>
              <a:cs typeface="Avenir Black Oblique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563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Sources of evidence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Where could you obtain evidence of student achievement?</a:t>
            </a:r>
          </a:p>
          <a:p>
            <a:endParaRPr lang="en-US" dirty="0" smtClean="0"/>
          </a:p>
          <a:p>
            <a:pPr marL="0" indent="0" algn="ctr">
              <a:buNone/>
            </a:pPr>
            <a:r>
              <a:rPr lang="en-US" b="1" dirty="0">
                <a:solidFill>
                  <a:srgbClr val="CCFFCC"/>
                </a:solidFill>
              </a:rPr>
              <a:t>*</a:t>
            </a:r>
            <a:r>
              <a:rPr lang="en-US" b="1" dirty="0" smtClean="0">
                <a:solidFill>
                  <a:srgbClr val="00CC00"/>
                </a:solidFill>
              </a:rPr>
              <a:t>Activity 1</a:t>
            </a:r>
            <a:r>
              <a:rPr lang="en-US" b="1" dirty="0" smtClean="0">
                <a:solidFill>
                  <a:srgbClr val="CCFFCC"/>
                </a:solidFill>
              </a:rPr>
              <a:t>*</a:t>
            </a:r>
            <a:r>
              <a:rPr lang="en-US" b="1" dirty="0" smtClean="0"/>
              <a:t> </a:t>
            </a:r>
            <a:endParaRPr lang="en-US" b="1" dirty="0"/>
          </a:p>
          <a:p>
            <a:r>
              <a:rPr lang="en-US" dirty="0" smtClean="0"/>
              <a:t>List as many </a:t>
            </a:r>
            <a:r>
              <a:rPr lang="en-US" b="1" i="1" dirty="0" smtClean="0">
                <a:solidFill>
                  <a:srgbClr val="FF6600"/>
                </a:solidFill>
              </a:rPr>
              <a:t>sources of evidence </a:t>
            </a:r>
            <a:r>
              <a:rPr lang="en-US" dirty="0" smtClean="0"/>
              <a:t>as possible for assessing STEM learning outcomes</a:t>
            </a:r>
          </a:p>
          <a:p>
            <a:r>
              <a:rPr lang="en-US" dirty="0"/>
              <a:t>What do different sources of evidence tell you about student performance ???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3030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853905" y="1609245"/>
            <a:ext cx="1955799" cy="461665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Work plan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3452031" y="3839156"/>
            <a:ext cx="1955801" cy="830997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Scientific investigation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2032000" y="2542988"/>
            <a:ext cx="1955799" cy="830997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Research </a:t>
            </a:r>
          </a:p>
          <a:p>
            <a:pPr algn="ctr"/>
            <a:r>
              <a:rPr lang="en-US" sz="2400" dirty="0" smtClean="0"/>
              <a:t>plan</a:t>
            </a:r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4172226" y="1599804"/>
            <a:ext cx="1620657" cy="461665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Prototype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2032000" y="5398591"/>
            <a:ext cx="1620657" cy="830997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Testing </a:t>
            </a:r>
          </a:p>
          <a:p>
            <a:pPr algn="ctr"/>
            <a:r>
              <a:rPr lang="en-US" sz="2400" dirty="0" smtClean="0"/>
              <a:t>record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6856790" y="3703365"/>
            <a:ext cx="1808842" cy="461665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Artifact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5199689" y="2548444"/>
            <a:ext cx="1701800" cy="830997"/>
          </a:xfrm>
          <a:prstGeom prst="rect">
            <a:avLst/>
          </a:prstGeom>
          <a:noFill/>
          <a:ln>
            <a:solidFill>
              <a:srgbClr val="D569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Student reflection</a:t>
            </a:r>
            <a:endParaRPr lang="en-US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4597503" y="4983093"/>
            <a:ext cx="1620657" cy="830997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Revised prototype</a:t>
            </a:r>
            <a:endParaRPr lang="en-US" sz="2400" dirty="0"/>
          </a:p>
        </p:txBody>
      </p:sp>
      <p:sp>
        <p:nvSpPr>
          <p:cNvPr id="31" name="TextBox 30"/>
          <p:cNvSpPr txBox="1"/>
          <p:nvPr/>
        </p:nvSpPr>
        <p:spPr>
          <a:xfrm>
            <a:off x="6856790" y="5583257"/>
            <a:ext cx="1830010" cy="461665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Presentation</a:t>
            </a:r>
            <a:endParaRPr lang="en-US" sz="2400" dirty="0"/>
          </a:p>
        </p:txBody>
      </p:sp>
      <p:sp>
        <p:nvSpPr>
          <p:cNvPr id="28" name="TextBox 27"/>
          <p:cNvSpPr txBox="1"/>
          <p:nvPr/>
        </p:nvSpPr>
        <p:spPr>
          <a:xfrm>
            <a:off x="6566238" y="4535227"/>
            <a:ext cx="1830010" cy="461665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Competition</a:t>
            </a:r>
            <a:endParaRPr lang="en-US" sz="2400" dirty="0"/>
          </a:p>
        </p:txBody>
      </p:sp>
      <p:sp>
        <p:nvSpPr>
          <p:cNvPr id="35" name="Title 34"/>
          <p:cNvSpPr>
            <a:spLocks noGrp="1"/>
          </p:cNvSpPr>
          <p:nvPr>
            <p:ph type="title"/>
          </p:nvPr>
        </p:nvSpPr>
        <p:spPr>
          <a:xfrm>
            <a:off x="457200" y="678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zh-TW" dirty="0" smtClean="0">
                <a:solidFill>
                  <a:srgbClr val="00CC00"/>
                </a:solidFill>
              </a:rPr>
              <a:t>Activity 1:</a:t>
            </a:r>
            <a:r>
              <a:rPr lang="en-US" altLang="zh-TW" dirty="0" smtClean="0"/>
              <a:t> Some sources of evidence</a:t>
            </a:r>
            <a:endParaRPr lang="zh-TW" alt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853903" y="3934198"/>
            <a:ext cx="1955801" cy="830997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Design drawing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63394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59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rgbClr val="CCFFCC"/>
                </a:solidFill>
              </a:rPr>
              <a:t>*</a:t>
            </a:r>
            <a:r>
              <a:rPr lang="en-US" sz="4000" b="1" dirty="0">
                <a:solidFill>
                  <a:srgbClr val="00CC00"/>
                </a:solidFill>
              </a:rPr>
              <a:t>Activity </a:t>
            </a:r>
            <a:r>
              <a:rPr lang="en-US" sz="4000" b="1" dirty="0" smtClean="0">
                <a:solidFill>
                  <a:srgbClr val="00CC00"/>
                </a:solidFill>
              </a:rPr>
              <a:t>2</a:t>
            </a:r>
            <a:r>
              <a:rPr lang="en-US" sz="4000" b="1" dirty="0" smtClean="0">
                <a:solidFill>
                  <a:srgbClr val="CCFFCC"/>
                </a:solidFill>
              </a:rPr>
              <a:t>*</a:t>
            </a:r>
            <a:r>
              <a:rPr lang="en-US" sz="4000" b="1" dirty="0" smtClean="0"/>
              <a:t> </a:t>
            </a:r>
            <a:r>
              <a:rPr lang="en-US" dirty="0" smtClean="0"/>
              <a:t>- </a:t>
            </a:r>
            <a:r>
              <a:rPr lang="en-US" sz="4000" b="1" dirty="0" smtClean="0"/>
              <a:t>Assessing designs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12540"/>
            <a:ext cx="8229600" cy="574545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100" dirty="0" smtClean="0"/>
              <a:t>Design a small container that can keep a can of coke (330 cm</a:t>
            </a:r>
            <a:r>
              <a:rPr lang="en-US" sz="3100" baseline="30000" dirty="0" smtClean="0"/>
              <a:t>3</a:t>
            </a:r>
            <a:r>
              <a:rPr lang="en-US" sz="3100" dirty="0" smtClean="0"/>
              <a:t>) cold after it was taken out from the fridge.</a:t>
            </a:r>
          </a:p>
          <a:p>
            <a:r>
              <a:rPr lang="en-US" sz="3100" dirty="0" smtClean="0">
                <a:solidFill>
                  <a:srgbClr val="0000FF"/>
                </a:solidFill>
              </a:rPr>
              <a:t>Criteria for your design: </a:t>
            </a:r>
          </a:p>
          <a:p>
            <a:pPr marL="857250" lvl="1" indent="-457200"/>
            <a:r>
              <a:rPr lang="en-US" sz="3100" dirty="0" smtClean="0">
                <a:solidFill>
                  <a:srgbClr val="0000FF"/>
                </a:solidFill>
              </a:rPr>
              <a:t>Only a gain of 10</a:t>
            </a:r>
            <a:r>
              <a:rPr lang="en-US" sz="3100" baseline="30000" dirty="0" smtClean="0">
                <a:solidFill>
                  <a:srgbClr val="0000FF"/>
                </a:solidFill>
              </a:rPr>
              <a:t>o</a:t>
            </a:r>
            <a:r>
              <a:rPr lang="en-US" sz="3100" dirty="0" smtClean="0">
                <a:solidFill>
                  <a:srgbClr val="0000FF"/>
                </a:solidFill>
              </a:rPr>
              <a:t>C</a:t>
            </a:r>
            <a:r>
              <a:rPr lang="en-US" sz="3100" baseline="30000" dirty="0" smtClean="0">
                <a:solidFill>
                  <a:srgbClr val="0000FF"/>
                </a:solidFill>
              </a:rPr>
              <a:t> </a:t>
            </a:r>
            <a:r>
              <a:rPr lang="en-US" sz="3100" dirty="0" smtClean="0">
                <a:solidFill>
                  <a:srgbClr val="0000FF"/>
                </a:solidFill>
              </a:rPr>
              <a:t>is allowed </a:t>
            </a:r>
            <a:r>
              <a:rPr lang="en-US" sz="3100" dirty="0">
                <a:solidFill>
                  <a:srgbClr val="0000FF"/>
                </a:solidFill>
              </a:rPr>
              <a:t>after </a:t>
            </a:r>
            <a:r>
              <a:rPr lang="en-US" sz="3100" dirty="0" smtClean="0">
                <a:solidFill>
                  <a:srgbClr val="0000FF"/>
                </a:solidFill>
              </a:rPr>
              <a:t>half an hour.</a:t>
            </a:r>
          </a:p>
          <a:p>
            <a:pPr marL="857250" lvl="1" indent="-457200"/>
            <a:r>
              <a:rPr lang="en-US" sz="3100" dirty="0" smtClean="0">
                <a:solidFill>
                  <a:srgbClr val="0070C0"/>
                </a:solidFill>
              </a:rPr>
              <a:t>The volume of the container is no more than double that of the coke can </a:t>
            </a:r>
          </a:p>
          <a:p>
            <a:pPr marL="857250" lvl="1" indent="-457200"/>
            <a:r>
              <a:rPr lang="en-US" sz="3100" dirty="0" smtClean="0">
                <a:solidFill>
                  <a:srgbClr val="0000FF"/>
                </a:solidFill>
              </a:rPr>
              <a:t>Reusable</a:t>
            </a:r>
          </a:p>
          <a:p>
            <a:r>
              <a:rPr lang="en-US" sz="3100" dirty="0" smtClean="0">
                <a:solidFill>
                  <a:srgbClr val="0000FF"/>
                </a:solidFill>
              </a:rPr>
              <a:t>Constraint: </a:t>
            </a:r>
          </a:p>
          <a:p>
            <a:pPr lvl="1"/>
            <a:r>
              <a:rPr lang="en-US" sz="3100" dirty="0" smtClean="0">
                <a:solidFill>
                  <a:srgbClr val="0000FF"/>
                </a:solidFill>
              </a:rPr>
              <a:t>Low cost, use materials available in a stationery store or a supermarket</a:t>
            </a:r>
          </a:p>
          <a:p>
            <a:pPr marL="0" lvl="1" indent="0">
              <a:buNone/>
            </a:pPr>
            <a:r>
              <a:rPr lang="en-US" sz="3100" dirty="0" smtClean="0"/>
              <a:t>Draw your design in the form of an annotated diagram illustrating details and explanations of the design</a:t>
            </a:r>
            <a:r>
              <a:rPr lang="en-US" sz="3100" u="sng" dirty="0"/>
              <a:t>.</a:t>
            </a:r>
            <a:endParaRPr lang="en-US" sz="31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305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23719" y="-16036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sample of student’s design drawing</a:t>
            </a:r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52909" y="764275"/>
            <a:ext cx="5142332" cy="6152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02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16156"/>
            <a:ext cx="7772400" cy="1470025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  <a:cs typeface="Avenir Black Oblique"/>
              </a:rPr>
              <a:t>Assessment in STEM:</a:t>
            </a:r>
            <a:br>
              <a:rPr lang="en-US" b="1" dirty="0" smtClean="0">
                <a:solidFill>
                  <a:srgbClr val="0070C0"/>
                </a:solidFill>
                <a:cs typeface="Avenir Black Oblique"/>
              </a:rPr>
            </a:br>
            <a:r>
              <a:rPr lang="en-US" b="1" dirty="0" smtClean="0">
                <a:solidFill>
                  <a:srgbClr val="0070C0"/>
                </a:solidFill>
                <a:cs typeface="Avenir Black Oblique"/>
              </a:rPr>
              <a:t>1. The ‘Why’?</a:t>
            </a:r>
            <a:endParaRPr lang="en-US" b="1" dirty="0">
              <a:solidFill>
                <a:srgbClr val="0070C0"/>
              </a:solidFill>
              <a:cs typeface="Avenir Black Oblique"/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952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9401"/>
            <a:ext cx="8229600" cy="1143000"/>
          </a:xfrm>
        </p:spPr>
        <p:txBody>
          <a:bodyPr>
            <a:normAutofit/>
          </a:bodyPr>
          <a:lstStyle/>
          <a:p>
            <a:pPr marL="514350" indent="-514350"/>
            <a:r>
              <a:rPr lang="en-US" altLang="zh-TW" sz="4000" b="1" dirty="0">
                <a:solidFill>
                  <a:srgbClr val="0000FF"/>
                </a:solidFill>
              </a:rPr>
              <a:t>*Discussion* 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5931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features are included and what are missing in the design drawing?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ILOs could be assessed based on the design drawing?</a:t>
            </a:r>
            <a:r>
              <a:rPr lang="en-US" i="1" dirty="0" smtClean="0">
                <a:solidFill>
                  <a:srgbClr val="FF6600"/>
                </a:solidFill>
              </a:rPr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are the limitations of design drawing as         evidence of learning?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134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b="1" dirty="0">
                <a:solidFill>
                  <a:srgbClr val="00CC00"/>
                </a:solidFill>
              </a:rPr>
              <a:t>*Activity 2</a:t>
            </a:r>
            <a:r>
              <a:rPr lang="en-US" altLang="zh-TW" b="1" dirty="0" smtClean="0">
                <a:solidFill>
                  <a:srgbClr val="00CC00"/>
                </a:solidFill>
              </a:rPr>
              <a:t>* - Assessing designs </a:t>
            </a:r>
            <a:r>
              <a:rPr lang="en-US" altLang="zh-TW" b="1" dirty="0" smtClean="0">
                <a:solidFill>
                  <a:srgbClr val="66FF66"/>
                </a:solidFill>
              </a:rPr>
              <a:t/>
            </a:r>
            <a:br>
              <a:rPr lang="en-US" altLang="zh-TW" b="1" dirty="0" smtClean="0">
                <a:solidFill>
                  <a:srgbClr val="66FF66"/>
                </a:solidFill>
              </a:rPr>
            </a:br>
            <a:r>
              <a:rPr lang="en-US" altLang="zh-TW" dirty="0" smtClean="0"/>
              <a:t>(Suggested ILOs to be assessed )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altLang="zh-TW" dirty="0" smtClean="0"/>
              <a:t>Understanding and application of scientific concepts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dirty="0"/>
              <a:t>Understanding and </a:t>
            </a:r>
            <a:r>
              <a:rPr lang="en-US" altLang="zh-TW" dirty="0" smtClean="0"/>
              <a:t>applying mathematical concepts and skills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dirty="0" smtClean="0"/>
              <a:t>Problem solving skill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dirty="0" smtClean="0"/>
              <a:t>Creativity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dirty="0" smtClean="0"/>
              <a:t>Skills for making design drawing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dirty="0" smtClean="0"/>
              <a:t>Written communication skills </a:t>
            </a:r>
          </a:p>
          <a:p>
            <a:pPr marL="514350" indent="-514350">
              <a:buFont typeface="+mj-lt"/>
              <a:buAutoNum type="arabicPeriod"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40058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9401"/>
            <a:ext cx="8229600" cy="1143000"/>
          </a:xfrm>
        </p:spPr>
        <p:txBody>
          <a:bodyPr>
            <a:normAutofit fontScale="90000"/>
          </a:bodyPr>
          <a:lstStyle/>
          <a:p>
            <a:pPr marL="514350" indent="-514350"/>
            <a:r>
              <a:rPr lang="en-US" b="1" dirty="0">
                <a:solidFill>
                  <a:srgbClr val="D75229"/>
                </a:solidFill>
              </a:rPr>
              <a:t>*</a:t>
            </a:r>
            <a:r>
              <a:rPr lang="en-US" b="1" dirty="0" smtClean="0">
                <a:solidFill>
                  <a:srgbClr val="D75229"/>
                </a:solidFill>
              </a:rPr>
              <a:t>Activity 3* </a:t>
            </a:r>
            <a:r>
              <a:rPr lang="en-US" dirty="0"/>
              <a:t/>
            </a:r>
            <a:br>
              <a:rPr lang="en-US" dirty="0"/>
            </a:br>
            <a:r>
              <a:rPr lang="en-US" sz="4000" dirty="0"/>
              <a:t>Assessing </a:t>
            </a:r>
            <a:r>
              <a:rPr lang="en-US" sz="4000" dirty="0" smtClean="0"/>
              <a:t>products/artifacts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85931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Examine the STEM product provided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ILOs could be assessed based on the artifact produced?</a:t>
            </a:r>
            <a:r>
              <a:rPr lang="en-US" dirty="0"/>
              <a:t> </a:t>
            </a:r>
            <a:endParaRPr lang="en-US" i="1" dirty="0">
              <a:solidFill>
                <a:srgbClr val="FF6600"/>
              </a:solidFill>
            </a:endParaRPr>
          </a:p>
          <a:p>
            <a:pPr marL="514350" indent="-514350">
              <a:buAutoNum type="arabicPeriod" startAt="3"/>
            </a:pPr>
            <a:r>
              <a:rPr lang="en-US" dirty="0" smtClean="0"/>
              <a:t>What are the limitations of artifacts as  </a:t>
            </a:r>
          </a:p>
          <a:p>
            <a:pPr marL="0" indent="0">
              <a:buNone/>
            </a:pPr>
            <a:r>
              <a:rPr lang="en-US" dirty="0" smtClean="0"/>
              <a:t>      evidence of learning?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206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D75229"/>
                </a:solidFill>
              </a:rPr>
              <a:t>*Activity 3*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Assessing products/artifacts</a:t>
            </a:r>
            <a:r>
              <a:rPr lang="en-US" altLang="zh-TW" b="1" dirty="0" smtClean="0">
                <a:solidFill>
                  <a:srgbClr val="D75229"/>
                </a:solidFill>
              </a:rPr>
              <a:t/>
            </a:r>
            <a:br>
              <a:rPr lang="en-US" altLang="zh-TW" b="1" dirty="0" smtClean="0">
                <a:solidFill>
                  <a:srgbClr val="D75229"/>
                </a:solidFill>
              </a:rPr>
            </a:br>
            <a:r>
              <a:rPr lang="en-US" altLang="zh-TW" dirty="0" smtClean="0"/>
              <a:t>(</a:t>
            </a:r>
            <a:r>
              <a:rPr lang="en-US" altLang="zh-TW" dirty="0"/>
              <a:t>Suggested ILOs to be assessed )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97290"/>
            <a:ext cx="8229600" cy="3928873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altLang="zh-TW" dirty="0" smtClean="0"/>
              <a:t>Understanding and application of procedural knowledge (S, T, E and M)</a:t>
            </a:r>
            <a:endParaRPr lang="en-US" altLang="zh-TW" dirty="0" smtClean="0">
              <a:solidFill>
                <a:srgbClr val="00B05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altLang="zh-TW" dirty="0" smtClean="0"/>
              <a:t>Effectiveness in meeting criteria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dirty="0" smtClean="0"/>
              <a:t>Stability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dirty="0" smtClean="0"/>
              <a:t>Problem solving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dirty="0" smtClean="0"/>
              <a:t>Hands-on/crafts/IT skills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dirty="0" smtClean="0"/>
              <a:t>Creativity</a:t>
            </a:r>
          </a:p>
          <a:p>
            <a:pPr marL="0" indent="0">
              <a:buNone/>
            </a:pPr>
            <a:endParaRPr lang="en-US" altLang="zh-TW" dirty="0" smtClean="0"/>
          </a:p>
        </p:txBody>
      </p:sp>
    </p:spTree>
    <p:extLst>
      <p:ext uri="{BB962C8B-B14F-4D97-AF65-F5344CB8AC3E}">
        <p14:creationId xmlns:p14="http://schemas.microsoft.com/office/powerpoint/2010/main" val="3504309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0070C0"/>
                </a:solidFill>
                <a:cs typeface="Avenir Black Oblique"/>
              </a:rPr>
              <a:t>4. The ‘When’?</a:t>
            </a:r>
            <a:endParaRPr lang="en-US" sz="5400" b="1" dirty="0">
              <a:solidFill>
                <a:srgbClr val="0070C0"/>
              </a:solidFill>
              <a:cs typeface="Avenir Black Oblique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686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Formative or Summative?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54773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During the learning process - Formative assessment</a:t>
            </a:r>
          </a:p>
          <a:p>
            <a:pPr marL="0" indent="0">
              <a:buNone/>
            </a:pPr>
            <a:r>
              <a:rPr lang="en-US" dirty="0" smtClean="0"/>
              <a:t>After the learning process - Summative assessment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4300" b="1" dirty="0" smtClean="0">
                <a:solidFill>
                  <a:srgbClr val="CCFFCC"/>
                </a:solidFill>
              </a:rPr>
              <a:t>*</a:t>
            </a:r>
            <a:r>
              <a:rPr lang="en-US" sz="4300" b="1" dirty="0" smtClean="0">
                <a:solidFill>
                  <a:srgbClr val="00CC00"/>
                </a:solidFill>
              </a:rPr>
              <a:t>Activity 4</a:t>
            </a:r>
            <a:r>
              <a:rPr lang="en-US" sz="4300" b="1" dirty="0" smtClean="0">
                <a:solidFill>
                  <a:srgbClr val="CCFFCC"/>
                </a:solidFill>
              </a:rPr>
              <a:t>*</a:t>
            </a:r>
            <a:r>
              <a:rPr lang="en-US" sz="4300" b="1" dirty="0" smtClean="0"/>
              <a:t> </a:t>
            </a:r>
            <a:endParaRPr lang="en-US" sz="4300" b="1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are the sources of evidence that are useful for:</a:t>
            </a:r>
          </a:p>
          <a:p>
            <a:pPr lvl="1"/>
            <a:r>
              <a:rPr lang="en-US" sz="3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formative purpose?</a:t>
            </a:r>
          </a:p>
          <a:p>
            <a:pPr lvl="1"/>
            <a:r>
              <a:rPr lang="en-US" sz="3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</a:t>
            </a:r>
            <a:r>
              <a:rPr lang="en-US" sz="3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ummative purpose?</a:t>
            </a:r>
            <a:endParaRPr lang="en-US" sz="3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Arrange your sources of evidence in chronological order on the A3 table provided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FF6600"/>
                </a:solidFill>
              </a:rPr>
              <a:t>*Add </a:t>
            </a:r>
            <a:r>
              <a:rPr lang="en-US" dirty="0">
                <a:solidFill>
                  <a:srgbClr val="FF6600"/>
                </a:solidFill>
              </a:rPr>
              <a:t>additional </a:t>
            </a:r>
            <a:r>
              <a:rPr lang="en-US" dirty="0" smtClean="0">
                <a:solidFill>
                  <a:srgbClr val="FF6600"/>
                </a:solidFill>
              </a:rPr>
              <a:t>sources of evidence </a:t>
            </a:r>
            <a:r>
              <a:rPr lang="en-US" dirty="0">
                <a:solidFill>
                  <a:srgbClr val="FF6600"/>
                </a:solidFill>
              </a:rPr>
              <a:t>as you see fit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6016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64817" y="1072259"/>
            <a:ext cx="2959765" cy="584776"/>
          </a:xfrm>
          <a:prstGeom prst="rect">
            <a:avLst/>
          </a:prstGeom>
          <a:solidFill>
            <a:srgbClr val="FFFF00">
              <a:alpha val="18000"/>
            </a:srgb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Apple Chancery"/>
                <a:cs typeface="Apple Chancery"/>
              </a:rPr>
              <a:t>Formative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270222" y="1093425"/>
            <a:ext cx="2546272" cy="584776"/>
          </a:xfrm>
          <a:prstGeom prst="rect">
            <a:avLst/>
          </a:prstGeom>
          <a:solidFill>
            <a:srgbClr val="FFFF00">
              <a:alpha val="18000"/>
            </a:srgb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Apple Chancery"/>
                <a:cs typeface="Apple Chancery"/>
              </a:rPr>
              <a:t>Summative</a:t>
            </a:r>
            <a:r>
              <a:rPr lang="en-US" sz="3200" dirty="0" smtClean="0"/>
              <a:t> 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3987799" y="5983623"/>
            <a:ext cx="2924630" cy="584776"/>
          </a:xfrm>
          <a:prstGeom prst="rect">
            <a:avLst/>
          </a:prstGeom>
          <a:solidFill>
            <a:srgbClr val="00CC00">
              <a:alpha val="29000"/>
            </a:srgb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Implementation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75870" y="1072259"/>
            <a:ext cx="1647371" cy="584776"/>
          </a:xfrm>
          <a:prstGeom prst="rect">
            <a:avLst/>
          </a:prstGeom>
          <a:solidFill>
            <a:srgbClr val="FFFF00">
              <a:alpha val="90000"/>
            </a:srgb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Purpose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05229" y="5491181"/>
            <a:ext cx="1647371" cy="1077218"/>
          </a:xfrm>
          <a:prstGeom prst="rect">
            <a:avLst/>
          </a:prstGeom>
          <a:solidFill>
            <a:srgbClr val="66FF66">
              <a:alpha val="90000"/>
            </a:srgb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Stage of activity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1784350" y="5983623"/>
            <a:ext cx="1701800" cy="584776"/>
          </a:xfrm>
          <a:prstGeom prst="rect">
            <a:avLst/>
          </a:prstGeom>
          <a:solidFill>
            <a:srgbClr val="00CC00">
              <a:alpha val="34000"/>
            </a:srgb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Planning</a:t>
            </a:r>
            <a:endParaRPr lang="en-US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7313840" y="5961275"/>
            <a:ext cx="1701800" cy="584776"/>
          </a:xfrm>
          <a:prstGeom prst="rect">
            <a:avLst/>
          </a:prstGeom>
          <a:solidFill>
            <a:srgbClr val="00CC00">
              <a:alpha val="26000"/>
            </a:srgb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Product</a:t>
            </a:r>
            <a:endParaRPr lang="en-US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105229" y="2801258"/>
            <a:ext cx="1799771" cy="1569660"/>
          </a:xfrm>
          <a:prstGeom prst="rect">
            <a:avLst/>
          </a:prstGeom>
          <a:solidFill>
            <a:srgbClr val="D569FF">
              <a:alpha val="90000"/>
            </a:srgb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Sources of</a:t>
            </a:r>
          </a:p>
          <a:p>
            <a:r>
              <a:rPr lang="en-US" sz="3200" dirty="0"/>
              <a:t>e</a:t>
            </a:r>
            <a:r>
              <a:rPr lang="en-US" sz="3200" dirty="0" smtClean="0"/>
              <a:t>vidence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031994" y="2787137"/>
            <a:ext cx="1955799" cy="461665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Work plan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2031991" y="5071946"/>
            <a:ext cx="1955801" cy="830997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Scientific investigation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2032000" y="3306594"/>
            <a:ext cx="1955799" cy="830997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Research </a:t>
            </a:r>
          </a:p>
          <a:p>
            <a:pPr algn="ctr"/>
            <a:r>
              <a:rPr lang="en-US" sz="2400" dirty="0" smtClean="0"/>
              <a:t>plan</a:t>
            </a:r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4429933" y="3082525"/>
            <a:ext cx="1620657" cy="461665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Prototype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4429932" y="3703365"/>
            <a:ext cx="1620657" cy="830997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Testing </a:t>
            </a:r>
          </a:p>
          <a:p>
            <a:pPr algn="ctr"/>
            <a:r>
              <a:rPr lang="en-US" sz="2400" dirty="0" smtClean="0"/>
              <a:t>record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6731907" y="3888032"/>
            <a:ext cx="1808842" cy="461665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Artifact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7313840" y="2518833"/>
            <a:ext cx="1701800" cy="954107"/>
          </a:xfrm>
          <a:prstGeom prst="rect">
            <a:avLst/>
          </a:prstGeom>
          <a:noFill/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D569FF"/>
                </a:solidFill>
              </a:rPr>
              <a:t>Student reflection</a:t>
            </a:r>
            <a:endParaRPr lang="en-US" sz="2800" b="1" i="1" dirty="0">
              <a:solidFill>
                <a:srgbClr val="D569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29932" y="4677866"/>
            <a:ext cx="1620657" cy="830997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Revised prototype</a:t>
            </a:r>
            <a:endParaRPr lang="en-US" sz="2400" dirty="0"/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3987797" y="1364647"/>
            <a:ext cx="2256971" cy="21166"/>
          </a:xfrm>
          <a:prstGeom prst="straightConnector1">
            <a:avLst/>
          </a:prstGeom>
          <a:ln w="825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 flipV="1">
            <a:off x="2614083" y="2286000"/>
            <a:ext cx="10584" cy="48664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2614083" y="2270222"/>
            <a:ext cx="5947834" cy="157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8540750" y="2286000"/>
            <a:ext cx="0" cy="23283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429932" y="1993612"/>
            <a:ext cx="1840290" cy="584776"/>
          </a:xfrm>
          <a:prstGeom prst="rect">
            <a:avLst/>
          </a:prstGeom>
          <a:solidFill>
            <a:schemeClr val="bg1"/>
          </a:solidFill>
          <a:ln w="60325">
            <a:solidFill>
              <a:srgbClr val="D569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Portfolio</a:t>
            </a:r>
            <a:r>
              <a:rPr lang="en-US" dirty="0" smtClean="0"/>
              <a:t> </a:t>
            </a:r>
            <a:endParaRPr lang="en-US" dirty="0"/>
          </a:p>
        </p:txBody>
      </p:sp>
      <p:cxnSp>
        <p:nvCxnSpPr>
          <p:cNvPr id="27" name="Straight Connector 26"/>
          <p:cNvCxnSpPr/>
          <p:nvPr/>
        </p:nvCxnSpPr>
        <p:spPr>
          <a:xfrm flipH="1">
            <a:off x="5116282" y="2578388"/>
            <a:ext cx="1" cy="5086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731907" y="4536725"/>
            <a:ext cx="1830010" cy="461665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Presentation</a:t>
            </a:r>
            <a:endParaRPr lang="en-US" sz="2400" dirty="0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3333750" y="6364816"/>
            <a:ext cx="691092" cy="0"/>
          </a:xfrm>
          <a:prstGeom prst="straightConnector1">
            <a:avLst/>
          </a:prstGeom>
          <a:ln w="825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6731907" y="6330949"/>
            <a:ext cx="691092" cy="0"/>
          </a:xfrm>
          <a:prstGeom prst="straightConnector1">
            <a:avLst/>
          </a:prstGeom>
          <a:ln w="8255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7056966" y="2286000"/>
            <a:ext cx="0" cy="16020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731907" y="5198861"/>
            <a:ext cx="1830010" cy="461665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Competition</a:t>
            </a:r>
            <a:endParaRPr lang="en-US" sz="2400" dirty="0"/>
          </a:p>
        </p:txBody>
      </p:sp>
      <p:sp>
        <p:nvSpPr>
          <p:cNvPr id="35" name="Title 34"/>
          <p:cNvSpPr>
            <a:spLocks noGrp="1"/>
          </p:cNvSpPr>
          <p:nvPr>
            <p:ph type="title"/>
          </p:nvPr>
        </p:nvSpPr>
        <p:spPr>
          <a:xfrm>
            <a:off x="457200" y="6783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TW" sz="3200" dirty="0" smtClean="0">
                <a:solidFill>
                  <a:srgbClr val="0070C0"/>
                </a:solidFill>
              </a:rPr>
              <a:t>Activity 4: Sources of evidence aligned with the assessment process</a:t>
            </a:r>
            <a:endParaRPr lang="zh-TW" altLang="en-US" sz="3200" dirty="0">
              <a:solidFill>
                <a:srgbClr val="0070C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031992" y="4180420"/>
            <a:ext cx="1955801" cy="830997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Design drawing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208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b="1" dirty="0">
                <a:solidFill>
                  <a:srgbClr val="00CC00"/>
                </a:solidFill>
              </a:rPr>
              <a:t>*</a:t>
            </a:r>
            <a:r>
              <a:rPr lang="en-US" b="1" dirty="0" smtClean="0">
                <a:solidFill>
                  <a:srgbClr val="00CC00"/>
                </a:solidFill>
              </a:rPr>
              <a:t>Activity 5*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b="1" dirty="0" smtClean="0"/>
              <a:t>Assessing the learning process </a:t>
            </a:r>
            <a:br>
              <a:rPr lang="en-US" sz="3600" b="1" dirty="0" smtClean="0"/>
            </a:br>
            <a:r>
              <a:rPr lang="en-US" sz="3600" b="1" dirty="0" smtClean="0"/>
              <a:t>(Student portfolios as sources of evidence)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8193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Examine </a:t>
            </a:r>
            <a:r>
              <a:rPr lang="en-US" b="1" u="sng" dirty="0" smtClean="0"/>
              <a:t>TWO student e-portfolios.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do they tell you about student achievement?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What </a:t>
            </a:r>
            <a:r>
              <a:rPr lang="en-US" dirty="0" smtClean="0"/>
              <a:t>ILOs could </a:t>
            </a:r>
            <a:r>
              <a:rPr lang="en-US" dirty="0"/>
              <a:t>be assessed based on </a:t>
            </a:r>
            <a:r>
              <a:rPr lang="en-US" dirty="0" smtClean="0"/>
              <a:t>student portfolios?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</a:t>
            </a:r>
            <a:r>
              <a:rPr lang="en-US" dirty="0"/>
              <a:t>are the limitations of </a:t>
            </a:r>
            <a:r>
              <a:rPr lang="en-US" dirty="0" smtClean="0"/>
              <a:t>portfolios as </a:t>
            </a:r>
            <a:r>
              <a:rPr lang="en-US" dirty="0"/>
              <a:t>evidence of learning?</a:t>
            </a:r>
          </a:p>
          <a:p>
            <a:endParaRPr lang="en-US" dirty="0">
              <a:solidFill>
                <a:srgbClr val="66FF66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48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b="1" dirty="0">
                <a:solidFill>
                  <a:srgbClr val="660066"/>
                </a:solidFill>
              </a:rPr>
              <a:t>*Activity </a:t>
            </a:r>
            <a:r>
              <a:rPr lang="en-US" altLang="zh-TW" b="1" dirty="0" smtClean="0">
                <a:solidFill>
                  <a:srgbClr val="660066"/>
                </a:solidFill>
              </a:rPr>
              <a:t>5* - Assessing e-portfolio </a:t>
            </a:r>
            <a:br>
              <a:rPr lang="en-US" altLang="zh-TW" b="1" dirty="0" smtClean="0">
                <a:solidFill>
                  <a:srgbClr val="660066"/>
                </a:solidFill>
              </a:rPr>
            </a:br>
            <a:r>
              <a:rPr lang="en-US" altLang="zh-TW" dirty="0" smtClean="0"/>
              <a:t>(</a:t>
            </a:r>
            <a:r>
              <a:rPr lang="en-US" altLang="zh-TW" dirty="0"/>
              <a:t>Suggested ILOs to be assessed )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1664" y="1600200"/>
            <a:ext cx="8454789" cy="5031509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altLang="zh-TW" dirty="0" smtClean="0"/>
              <a:t>Information search/research skills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dirty="0" smtClean="0"/>
              <a:t>Problem solving (planning) </a:t>
            </a:r>
          </a:p>
          <a:p>
            <a:pPr marL="914400" lvl="1" indent="-514350"/>
            <a:r>
              <a:rPr lang="en-US" altLang="zh-TW" dirty="0" smtClean="0"/>
              <a:t>Generating alternative solutions </a:t>
            </a:r>
          </a:p>
          <a:p>
            <a:pPr marL="914400" lvl="1" indent="-514350"/>
            <a:r>
              <a:rPr lang="en-US" altLang="zh-TW" dirty="0" smtClean="0"/>
              <a:t>Generating hypotheses (if investigations required)</a:t>
            </a:r>
          </a:p>
          <a:p>
            <a:pPr marL="914400" lvl="1" indent="-514350"/>
            <a:r>
              <a:rPr lang="en-US" altLang="zh-TW" dirty="0" smtClean="0"/>
              <a:t>Breaking down the tasks into sub-tasks and sequencing them appropriately</a:t>
            </a:r>
          </a:p>
          <a:p>
            <a:pPr marL="0" indent="0">
              <a:buNone/>
            </a:pPr>
            <a:r>
              <a:rPr lang="en-US" altLang="zh-TW" dirty="0" smtClean="0"/>
              <a:t>3</a:t>
            </a:r>
            <a:r>
              <a:rPr lang="en-US" altLang="zh-TW" dirty="0"/>
              <a:t>. Problem solving </a:t>
            </a:r>
            <a:r>
              <a:rPr lang="en-US" altLang="zh-TW" dirty="0" smtClean="0"/>
              <a:t>(implementation) </a:t>
            </a:r>
          </a:p>
          <a:p>
            <a:pPr marL="914400" lvl="1" indent="-514350"/>
            <a:r>
              <a:rPr lang="en-US" altLang="zh-TW" dirty="0" smtClean="0"/>
              <a:t>Testing/experimentation </a:t>
            </a:r>
          </a:p>
          <a:p>
            <a:pPr marL="914400" lvl="1" indent="-514350"/>
            <a:r>
              <a:rPr lang="en-US" altLang="zh-TW" dirty="0"/>
              <a:t>Trouble-shooting</a:t>
            </a:r>
          </a:p>
          <a:p>
            <a:pPr marL="914400" lvl="1" indent="-514350"/>
            <a:r>
              <a:rPr lang="en-US" altLang="zh-TW" dirty="0" smtClean="0"/>
              <a:t>optimization</a:t>
            </a:r>
          </a:p>
        </p:txBody>
      </p:sp>
    </p:spTree>
    <p:extLst>
      <p:ext uri="{BB962C8B-B14F-4D97-AF65-F5344CB8AC3E}">
        <p14:creationId xmlns:p14="http://schemas.microsoft.com/office/powerpoint/2010/main" val="2968230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b="1" dirty="0">
                <a:solidFill>
                  <a:srgbClr val="660066"/>
                </a:solidFill>
              </a:rPr>
              <a:t>*Activity 5* - Assessing e-portfolio </a:t>
            </a:r>
            <a:br>
              <a:rPr lang="en-US" altLang="zh-TW" b="1" dirty="0">
                <a:solidFill>
                  <a:srgbClr val="660066"/>
                </a:solidFill>
              </a:rPr>
            </a:br>
            <a:r>
              <a:rPr lang="en-US" altLang="zh-TW" sz="3600" dirty="0" smtClean="0"/>
              <a:t>(Suggested ILOs to be assessed )(Cont’d)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0687"/>
            <a:ext cx="8229600" cy="4215476"/>
          </a:xfrm>
        </p:spPr>
        <p:txBody>
          <a:bodyPr/>
          <a:lstStyle/>
          <a:p>
            <a:pPr marL="514350" indent="-514350">
              <a:buFont typeface="+mj-lt"/>
              <a:buAutoNum type="arabicPeriod" startAt="4"/>
            </a:pPr>
            <a:r>
              <a:rPr lang="en-US" altLang="zh-TW" dirty="0"/>
              <a:t>Hands-on/crafts/IT skills (including use of tools/instruments)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altLang="zh-TW" dirty="0"/>
              <a:t>Collaboration 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altLang="zh-TW" dirty="0"/>
              <a:t>Communication 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altLang="zh-TW" dirty="0"/>
              <a:t>Critical reasoning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altLang="zh-TW" dirty="0"/>
              <a:t>Attitudes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3511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0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The curriculum process</a:t>
            </a:r>
            <a:br>
              <a:rPr lang="en-US" b="1" dirty="0" smtClean="0"/>
            </a:br>
            <a:r>
              <a:rPr lang="en-US" b="1" dirty="0" smtClean="0"/>
              <a:t>(A feedback loop)</a:t>
            </a:r>
            <a:endParaRPr lang="en-US" b="1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969374219"/>
              </p:ext>
            </p:extLst>
          </p:nvPr>
        </p:nvGraphicFramePr>
        <p:xfrm>
          <a:off x="984354" y="1101777"/>
          <a:ext cx="7162800" cy="54714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5726546" y="3131127"/>
            <a:ext cx="10991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6600" dirty="0" smtClean="0">
                <a:solidFill>
                  <a:srgbClr val="FF0000"/>
                </a:solidFill>
              </a:rPr>
              <a:t>???</a:t>
            </a:r>
            <a:endParaRPr lang="zh-TW" altLang="en-US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024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0070C0"/>
                </a:solidFill>
                <a:cs typeface="Avenir Black Oblique"/>
              </a:rPr>
              <a:t>5. The ‘How’?</a:t>
            </a:r>
            <a:endParaRPr lang="en-US" sz="5400" b="1" dirty="0">
              <a:solidFill>
                <a:srgbClr val="0070C0"/>
              </a:solidFill>
              <a:cs typeface="Avenir Black Oblique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488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Judging performance/achievement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Modes of assessment (</a:t>
            </a:r>
            <a:r>
              <a:rPr lang="en-US" dirty="0" smtClean="0">
                <a:solidFill>
                  <a:srgbClr val="FF6600"/>
                </a:solidFill>
              </a:rPr>
              <a:t>= Sources of evidence)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Assessment criteria </a:t>
            </a:r>
            <a:r>
              <a:rPr lang="en-US" dirty="0" smtClean="0">
                <a:solidFill>
                  <a:srgbClr val="FF6600"/>
                </a:solidFill>
              </a:rPr>
              <a:t>(= Expected </a:t>
            </a:r>
            <a:r>
              <a:rPr lang="en-US" dirty="0" err="1" smtClean="0">
                <a:solidFill>
                  <a:srgbClr val="FF6600"/>
                </a:solidFill>
              </a:rPr>
              <a:t>Iearning</a:t>
            </a:r>
            <a:r>
              <a:rPr lang="en-US" dirty="0" smtClean="0">
                <a:solidFill>
                  <a:srgbClr val="FF6600"/>
                </a:solidFill>
              </a:rPr>
              <a:t> outcomes)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Levels of achievement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Purposes:- </a:t>
            </a:r>
          </a:p>
          <a:p>
            <a:pPr lvl="1"/>
            <a:r>
              <a:rPr lang="en-US" dirty="0" smtClean="0"/>
              <a:t>recording achievement</a:t>
            </a:r>
          </a:p>
          <a:p>
            <a:pPr lvl="1"/>
            <a:r>
              <a:rPr lang="en-US" dirty="0" smtClean="0"/>
              <a:t>differentiating abilities</a:t>
            </a:r>
          </a:p>
          <a:p>
            <a:pPr lvl="1"/>
            <a:r>
              <a:rPr lang="en-US" dirty="0" smtClean="0"/>
              <a:t>indicating progression</a:t>
            </a:r>
          </a:p>
          <a:p>
            <a:pPr lvl="1"/>
            <a:r>
              <a:rPr lang="en-US" dirty="0" smtClean="0"/>
              <a:t>Providing feedback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657314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road map for choosing and designing assessment measures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808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776" y="-13436"/>
            <a:ext cx="5516842" cy="6816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5652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Designing assessment rubric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>
                <a:solidFill>
                  <a:srgbClr val="FF6600"/>
                </a:solidFill>
              </a:rPr>
              <a:t>(Suggested steps)</a:t>
            </a:r>
            <a:endParaRPr lang="en-US" i="1" dirty="0">
              <a:solidFill>
                <a:srgbClr val="FF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Deciding on the assessment criteria (from ILOs)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Defining the criteria operationally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00CC00"/>
                </a:solidFill>
              </a:rPr>
              <a:t>(sub-criteria)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Deciding on the number of attainment levels </a:t>
            </a:r>
            <a:r>
              <a:rPr lang="en-US" b="1" dirty="0" smtClean="0">
                <a:solidFill>
                  <a:srgbClr val="0000FF"/>
                </a:solidFill>
              </a:rPr>
              <a:t>(for differentiation and progression)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Naming the attainment levels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Deciding whether descriptors for individual levels are needed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Setting descriptors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660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384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Format of assessment rubric (1) </a:t>
            </a:r>
            <a:br>
              <a:rPr lang="en-US" sz="3600" dirty="0" smtClean="0"/>
            </a:br>
            <a:r>
              <a:rPr lang="en-US" sz="3600" dirty="0" smtClean="0"/>
              <a:t>(for </a:t>
            </a:r>
            <a:r>
              <a:rPr lang="en-US" sz="3600" i="1" dirty="0" smtClean="0">
                <a:solidFill>
                  <a:srgbClr val="FF0000"/>
                </a:solidFill>
              </a:rPr>
              <a:t>differentiation</a:t>
            </a:r>
            <a:r>
              <a:rPr lang="en-US" sz="3600" dirty="0" smtClean="0"/>
              <a:t> within the same grade)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9599503"/>
              </p:ext>
            </p:extLst>
          </p:nvPr>
        </p:nvGraphicFramePr>
        <p:xfrm>
          <a:off x="457200" y="1559256"/>
          <a:ext cx="8229600" cy="527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>
                  <a:extLst>
                    <a:ext uri="{9D8B030D-6E8A-4147-A177-3AD203B41FA5}">
                      <a16:colId xmlns:a16="http://schemas.microsoft.com/office/drawing/2014/main" val="175187837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540615875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3545832994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3649789706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79475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Level</a:t>
                      </a:r>
                      <a:r>
                        <a:rPr lang="en-US" baseline="0" dirty="0" smtClean="0"/>
                        <a:t> of  Attainment</a:t>
                      </a:r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          Criteria</a:t>
                      </a:r>
                      <a:r>
                        <a:rPr lang="en-US" baseline="0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Ex</a:t>
                      </a:r>
                      <a:r>
                        <a:rPr lang="en-US" sz="2800" baseline="0" dirty="0" smtClean="0"/>
                        <a:t>cellent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Good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Fair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Poor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508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Criterion</a:t>
                      </a:r>
                      <a:r>
                        <a:rPr lang="en-US" sz="2000" baseline="0" dirty="0" smtClean="0"/>
                        <a:t> 1</a:t>
                      </a:r>
                    </a:p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10327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Sub-criterion</a:t>
                      </a:r>
                      <a:r>
                        <a:rPr lang="en-US" sz="2000" baseline="0" dirty="0" smtClean="0"/>
                        <a:t> (a)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Performance descriptor </a:t>
                      </a:r>
                    </a:p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Performance descriptor </a:t>
                      </a:r>
                    </a:p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Performance descriptor </a:t>
                      </a:r>
                    </a:p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Performance descriptor </a:t>
                      </a:r>
                    </a:p>
                    <a:p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62712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Sub-criterion</a:t>
                      </a:r>
                      <a:r>
                        <a:rPr lang="en-US" sz="2000" baseline="0" dirty="0" smtClean="0"/>
                        <a:t> (b)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2664997"/>
                  </a:ext>
                </a:extLst>
              </a:tr>
              <a:tr h="683981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Criterion</a:t>
                      </a:r>
                      <a:r>
                        <a:rPr lang="en-US" sz="2000" baseline="0" dirty="0" smtClean="0"/>
                        <a:t> 2</a:t>
                      </a:r>
                    </a:p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04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Criterion</a:t>
                      </a:r>
                      <a:r>
                        <a:rPr lang="en-US" sz="2000" baseline="0" dirty="0" smtClean="0"/>
                        <a:t> 3</a:t>
                      </a:r>
                    </a:p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6587650"/>
                  </a:ext>
                </a:extLst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 flipH="1">
            <a:off x="457200" y="1426168"/>
            <a:ext cx="1644556" cy="133068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797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384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Format of assessment rubric (2) </a:t>
            </a:r>
            <a:br>
              <a:rPr lang="en-US" sz="3600" dirty="0" smtClean="0"/>
            </a:br>
            <a:r>
              <a:rPr lang="en-US" sz="3600" dirty="0" smtClean="0"/>
              <a:t>(for </a:t>
            </a:r>
            <a:r>
              <a:rPr lang="en-US" sz="3600" i="1" dirty="0" smtClean="0">
                <a:solidFill>
                  <a:srgbClr val="00B050"/>
                </a:solidFill>
              </a:rPr>
              <a:t>defining progression </a:t>
            </a:r>
            <a:r>
              <a:rPr lang="en-US" sz="3600" dirty="0" smtClean="0"/>
              <a:t>across grades)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9572929"/>
              </p:ext>
            </p:extLst>
          </p:nvPr>
        </p:nvGraphicFramePr>
        <p:xfrm>
          <a:off x="457200" y="1299949"/>
          <a:ext cx="8229600" cy="49525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>
                  <a:extLst>
                    <a:ext uri="{9D8B030D-6E8A-4147-A177-3AD203B41FA5}">
                      <a16:colId xmlns:a16="http://schemas.microsoft.com/office/drawing/2014/main" val="175187837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540615875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3545832994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3649789706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79475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Level</a:t>
                      </a:r>
                      <a:r>
                        <a:rPr lang="en-US" baseline="0" dirty="0" smtClean="0"/>
                        <a:t> of  Attainment</a:t>
                      </a:r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          Criteria</a:t>
                      </a:r>
                      <a:r>
                        <a:rPr lang="en-US" baseline="0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Grade</a:t>
                      </a:r>
                      <a:r>
                        <a:rPr lang="en-US" sz="2800" baseline="0" dirty="0" smtClean="0"/>
                        <a:t> 6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Grade 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Grade 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Grade 1-3 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508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Criterion</a:t>
                      </a:r>
                      <a:r>
                        <a:rPr lang="en-US" sz="2000" baseline="0" dirty="0" smtClean="0"/>
                        <a:t> 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10327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Sub-criterion</a:t>
                      </a:r>
                      <a:r>
                        <a:rPr lang="en-US" sz="2000" baseline="0" dirty="0" smtClean="0"/>
                        <a:t> (a)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Performance descriptor </a:t>
                      </a:r>
                    </a:p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Performance descriptor </a:t>
                      </a:r>
                    </a:p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Performance descriptor </a:t>
                      </a:r>
                    </a:p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Performance descriptor </a:t>
                      </a:r>
                    </a:p>
                    <a:p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62712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Sub-criterion</a:t>
                      </a:r>
                      <a:r>
                        <a:rPr lang="en-US" sz="2000" baseline="0" dirty="0" smtClean="0"/>
                        <a:t> (b)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2664997"/>
                  </a:ext>
                </a:extLst>
              </a:tr>
              <a:tr h="715825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Criterion</a:t>
                      </a:r>
                      <a:r>
                        <a:rPr lang="en-US" sz="2000" baseline="0" dirty="0" smtClean="0"/>
                        <a:t> 2</a:t>
                      </a:r>
                    </a:p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04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Criterion</a:t>
                      </a:r>
                      <a:r>
                        <a:rPr lang="en-US" sz="2000" baseline="0" dirty="0" smtClean="0"/>
                        <a:t>  3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6587650"/>
                  </a:ext>
                </a:extLst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 flipH="1">
            <a:off x="457200" y="1426168"/>
            <a:ext cx="1644556" cy="133068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9395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CFFCC"/>
                </a:solidFill>
              </a:rPr>
              <a:t>*</a:t>
            </a:r>
            <a:r>
              <a:rPr lang="en-US" b="1" dirty="0" smtClean="0">
                <a:solidFill>
                  <a:srgbClr val="00CC00"/>
                </a:solidFill>
              </a:rPr>
              <a:t>Activity 6</a:t>
            </a:r>
            <a:r>
              <a:rPr lang="en-US" b="1" dirty="0" smtClean="0">
                <a:solidFill>
                  <a:srgbClr val="CCFFCC"/>
                </a:solidFill>
              </a:rPr>
              <a:t>* </a:t>
            </a:r>
            <a:r>
              <a:rPr lang="en-US" b="1" dirty="0" smtClean="0">
                <a:solidFill>
                  <a:srgbClr val="00CC00"/>
                </a:solidFill>
              </a:rPr>
              <a:t>-  Designing rubric (1)</a:t>
            </a:r>
            <a:endParaRPr lang="en-US" b="1" dirty="0">
              <a:solidFill>
                <a:srgbClr val="00CC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Design a rubric for assessing problem-solving skills</a:t>
            </a:r>
          </a:p>
          <a:p>
            <a:pPr marL="857250" lvl="1" indent="-457200"/>
            <a:r>
              <a:rPr lang="en-US" dirty="0"/>
              <a:t>B</a:t>
            </a:r>
            <a:r>
              <a:rPr lang="en-US" dirty="0" smtClean="0"/>
              <a:t>reak it </a:t>
            </a:r>
            <a:r>
              <a:rPr lang="en-US" smtClean="0"/>
              <a:t>down into TWO </a:t>
            </a:r>
            <a:r>
              <a:rPr lang="en-US" dirty="0" smtClean="0"/>
              <a:t>sub-criteria</a:t>
            </a:r>
          </a:p>
          <a:p>
            <a:pPr marL="857250" lvl="1" indent="-457200"/>
            <a:r>
              <a:rPr lang="en-US" dirty="0" smtClean="0"/>
              <a:t>Set the levels and descriptors for each of the sub-criteria.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76982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253"/>
            <a:ext cx="8229600" cy="1189026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CCFFCC"/>
                </a:solidFill>
              </a:rPr>
              <a:t>*</a:t>
            </a:r>
            <a:r>
              <a:rPr lang="en-US" b="1" dirty="0">
                <a:solidFill>
                  <a:srgbClr val="00CC00"/>
                </a:solidFill>
              </a:rPr>
              <a:t>Activity 6</a:t>
            </a:r>
            <a:r>
              <a:rPr lang="en-US" b="1" dirty="0">
                <a:solidFill>
                  <a:srgbClr val="CCFFCC"/>
                </a:solidFill>
              </a:rPr>
              <a:t>* </a:t>
            </a:r>
            <a:r>
              <a:rPr lang="en-US" b="1" dirty="0">
                <a:solidFill>
                  <a:srgbClr val="00CC00"/>
                </a:solidFill>
              </a:rPr>
              <a:t>-  Designing rubric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E.g. Criterion: Problem-solving skills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271227" y="1815151"/>
          <a:ext cx="8235657" cy="441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77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214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520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7438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35251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FF0000"/>
                          </a:solidFill>
                        </a:rPr>
                        <a:t>Sub-criterion</a:t>
                      </a:r>
                      <a:endParaRPr lang="en-US" sz="28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6600">
                        <a:alpha val="4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High</a:t>
                      </a:r>
                      <a:endParaRPr lang="en-US" sz="2800" dirty="0"/>
                    </a:p>
                  </a:txBody>
                  <a:tcPr>
                    <a:solidFill>
                      <a:srgbClr val="3366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Middle </a:t>
                      </a:r>
                      <a:endParaRPr lang="en-US" sz="2800" dirty="0"/>
                    </a:p>
                  </a:txBody>
                  <a:tcPr>
                    <a:solidFill>
                      <a:srgbClr val="3366FF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Low 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5080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Problem</a:t>
                      </a:r>
                      <a:r>
                        <a:rPr lang="en-US" sz="2400" baseline="0" dirty="0" smtClean="0">
                          <a:solidFill>
                            <a:srgbClr val="FF0000"/>
                          </a:solidFill>
                        </a:rPr>
                        <a:t> analysis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66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Sequence</a:t>
                      </a:r>
                      <a:r>
                        <a:rPr lang="en-US" sz="2400" baseline="0" dirty="0" smtClean="0"/>
                        <a:t> the sub-tasks</a:t>
                      </a:r>
                      <a:endParaRPr lang="en-US" sz="2400" dirty="0"/>
                    </a:p>
                  </a:txBody>
                  <a:tcPr>
                    <a:solidFill>
                      <a:srgbClr val="3366FF">
                        <a:alpha val="71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Divide</a:t>
                      </a:r>
                      <a:r>
                        <a:rPr lang="en-US" sz="2400" baseline="0" dirty="0" smtClean="0"/>
                        <a:t> problem into sub-tasks</a:t>
                      </a:r>
                      <a:endParaRPr lang="en-US" sz="2400" dirty="0"/>
                    </a:p>
                  </a:txBody>
                  <a:tcPr>
                    <a:solidFill>
                      <a:srgbClr val="3366FF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Take problem</a:t>
                      </a:r>
                      <a:r>
                        <a:rPr lang="en-US" sz="2400" baseline="0" dirty="0" smtClean="0"/>
                        <a:t> as a single task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20769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Considering alternative</a:t>
                      </a:r>
                      <a:r>
                        <a:rPr lang="en-US" sz="2400" baseline="0" dirty="0" smtClean="0">
                          <a:solidFill>
                            <a:srgbClr val="FF0000"/>
                          </a:solidFill>
                        </a:rPr>
                        <a:t> solutions</a:t>
                      </a:r>
                      <a:endParaRPr lang="en-US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66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Develop</a:t>
                      </a:r>
                      <a:r>
                        <a:rPr lang="en-US" sz="2400" baseline="0" dirty="0" smtClean="0"/>
                        <a:t> criteria for differentia-ting alternative</a:t>
                      </a:r>
                    </a:p>
                    <a:p>
                      <a:r>
                        <a:rPr lang="en-US" sz="2400" baseline="0" dirty="0" smtClean="0"/>
                        <a:t>solutions</a:t>
                      </a:r>
                      <a:endParaRPr lang="en-US" sz="2400" dirty="0"/>
                    </a:p>
                  </a:txBody>
                  <a:tcPr>
                    <a:solidFill>
                      <a:srgbClr val="3366FF">
                        <a:alpha val="72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Develop</a:t>
                      </a:r>
                      <a:r>
                        <a:rPr lang="en-US" sz="2400" baseline="0" dirty="0" smtClean="0"/>
                        <a:t> alternative solutions </a:t>
                      </a:r>
                      <a:endParaRPr lang="en-US" sz="2400" dirty="0"/>
                    </a:p>
                  </a:txBody>
                  <a:tcPr>
                    <a:solidFill>
                      <a:srgbClr val="3366FF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Consider</a:t>
                      </a:r>
                      <a:r>
                        <a:rPr lang="en-US" sz="2400" baseline="0" dirty="0" smtClean="0"/>
                        <a:t> only a single solution as if there is a only a single answer to the problem.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1748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CFFCC"/>
                </a:solidFill>
              </a:rPr>
              <a:t>*</a:t>
            </a:r>
            <a:r>
              <a:rPr lang="en-US" b="1" dirty="0" smtClean="0">
                <a:solidFill>
                  <a:srgbClr val="00CC00"/>
                </a:solidFill>
              </a:rPr>
              <a:t>Activity 7</a:t>
            </a:r>
            <a:r>
              <a:rPr lang="en-US" b="1" dirty="0" smtClean="0">
                <a:solidFill>
                  <a:srgbClr val="CCFFCC"/>
                </a:solidFill>
              </a:rPr>
              <a:t>*</a:t>
            </a:r>
            <a:r>
              <a:rPr lang="en-US" b="1" dirty="0" smtClean="0">
                <a:solidFill>
                  <a:srgbClr val="00B050"/>
                </a:solidFill>
              </a:rPr>
              <a:t> - Designing rubric (2)</a:t>
            </a: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Design a rubric for assessing engineering design skills</a:t>
            </a:r>
          </a:p>
          <a:p>
            <a:pPr marL="857250" lvl="1" indent="-457200"/>
            <a:r>
              <a:rPr lang="en-US" dirty="0" smtClean="0"/>
              <a:t>Select an artifact from your collection</a:t>
            </a:r>
          </a:p>
          <a:p>
            <a:pPr marL="857250" lvl="1" indent="-457200"/>
            <a:r>
              <a:rPr lang="en-US" dirty="0"/>
              <a:t>Break </a:t>
            </a:r>
            <a:r>
              <a:rPr lang="en-US" i="1" dirty="0" smtClean="0">
                <a:solidFill>
                  <a:srgbClr val="00B050"/>
                </a:solidFill>
              </a:rPr>
              <a:t>“engineering </a:t>
            </a:r>
            <a:r>
              <a:rPr lang="en-US" i="1" dirty="0">
                <a:solidFill>
                  <a:srgbClr val="00B050"/>
                </a:solidFill>
              </a:rPr>
              <a:t>design </a:t>
            </a:r>
            <a:r>
              <a:rPr lang="en-US" i="1" dirty="0" smtClean="0">
                <a:solidFill>
                  <a:srgbClr val="00B050"/>
                </a:solidFill>
              </a:rPr>
              <a:t>skills” </a:t>
            </a:r>
            <a:r>
              <a:rPr lang="en-US" dirty="0" smtClean="0"/>
              <a:t>down into sub-criteria</a:t>
            </a:r>
          </a:p>
          <a:p>
            <a:pPr marL="857250" lvl="1" indent="-457200"/>
            <a:r>
              <a:rPr lang="en-US" dirty="0" smtClean="0"/>
              <a:t>Set the levels and descriptors for each of the sub-criteria.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14012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075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 smtClean="0"/>
              <a:t>Can the existing assessment measures cater to assessment in STEM?</a:t>
            </a:r>
            <a:endParaRPr lang="en-US" sz="3600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dirty="0" smtClean="0"/>
              <a:t>Context</a:t>
            </a:r>
            <a:r>
              <a:rPr lang="en-US" altLang="zh-TW" dirty="0"/>
              <a:t>?</a:t>
            </a:r>
            <a:r>
              <a:rPr lang="en-US" altLang="zh-TW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dirty="0" smtClean="0"/>
              <a:t>Range </a:t>
            </a:r>
            <a:r>
              <a:rPr lang="en-US" altLang="zh-TW" dirty="0"/>
              <a:t>of outcomes </a:t>
            </a:r>
            <a:r>
              <a:rPr lang="en-US" altLang="zh-TW" dirty="0" smtClean="0"/>
              <a:t>assessed? 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altLang="zh-TW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Low-order thinking or high-order thinking</a:t>
            </a:r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</a:rPr>
              <a:t>? </a:t>
            </a:r>
            <a:endParaRPr lang="en-US" altLang="zh-TW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altLang="zh-TW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Concepts?  Processes?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altLang="zh-TW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21</a:t>
            </a:r>
            <a:r>
              <a:rPr lang="en-US" altLang="zh-TW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st</a:t>
            </a:r>
            <a:r>
              <a:rPr lang="en-US" altLang="zh-TW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century skills?</a:t>
            </a:r>
            <a:endParaRPr lang="en-US" altLang="zh-TW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dirty="0" smtClean="0">
                <a:solidFill>
                  <a:srgbClr val="000000"/>
                </a:solidFill>
              </a:rPr>
              <a:t>Compartmentalized or Integrated?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dirty="0" smtClean="0">
                <a:solidFill>
                  <a:srgbClr val="000000"/>
                </a:solidFill>
              </a:rPr>
              <a:t>Summative or formative?</a:t>
            </a:r>
            <a:endParaRPr lang="zh-TW" altLang="en-US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057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E.g. </a:t>
            </a:r>
            <a:r>
              <a:rPr lang="en-US" sz="3600" dirty="0"/>
              <a:t>A</a:t>
            </a:r>
            <a:r>
              <a:rPr lang="en-US" sz="3600" dirty="0" smtClean="0"/>
              <a:t>n automated </a:t>
            </a:r>
            <a:r>
              <a:rPr lang="en-US" sz="3600" dirty="0"/>
              <a:t>e</a:t>
            </a:r>
            <a:r>
              <a:rPr lang="en-US" sz="3600" dirty="0" smtClean="0"/>
              <a:t>lectromagnet </a:t>
            </a:r>
            <a:endParaRPr lang="en-US" sz="2800" i="1" dirty="0">
              <a:solidFill>
                <a:srgbClr val="FF000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13336" b="13336"/>
          <a:stretch>
            <a:fillRect/>
          </a:stretch>
        </p:blipFill>
        <p:spPr>
          <a:xfrm>
            <a:off x="0" y="1600199"/>
            <a:ext cx="9076398" cy="4991669"/>
          </a:xfrm>
        </p:spPr>
      </p:pic>
    </p:spTree>
    <p:extLst>
      <p:ext uri="{BB962C8B-B14F-4D97-AF65-F5344CB8AC3E}">
        <p14:creationId xmlns:p14="http://schemas.microsoft.com/office/powerpoint/2010/main" val="1867419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153" y="218365"/>
            <a:ext cx="8430704" cy="85725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CCFFCC"/>
                </a:solidFill>
              </a:rPr>
              <a:t>*</a:t>
            </a:r>
            <a:r>
              <a:rPr lang="en-US" b="1" dirty="0">
                <a:solidFill>
                  <a:srgbClr val="00CC00"/>
                </a:solidFill>
              </a:rPr>
              <a:t>Activity 7</a:t>
            </a:r>
            <a:r>
              <a:rPr lang="en-US" b="1" dirty="0">
                <a:solidFill>
                  <a:srgbClr val="CCFFCC"/>
                </a:solidFill>
              </a:rPr>
              <a:t>*</a:t>
            </a:r>
            <a:r>
              <a:rPr lang="en-US" b="1" dirty="0">
                <a:solidFill>
                  <a:srgbClr val="00B050"/>
                </a:solidFill>
              </a:rPr>
              <a:t> - Designing rubric (2)</a:t>
            </a:r>
            <a:r>
              <a:rPr lang="en-US" b="1" dirty="0"/>
              <a:t>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altLang="zh-TW" dirty="0" smtClean="0"/>
              <a:t>A rubric for assessing engineering skills</a:t>
            </a:r>
            <a:endParaRPr lang="zh-TW" alt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707" y="1375582"/>
            <a:ext cx="8301143" cy="5394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4066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Hints for designing level descriptors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‘absolute’ descriptors (illustrated with evidences)</a:t>
            </a:r>
          </a:p>
          <a:p>
            <a:r>
              <a:rPr lang="en-US" dirty="0" smtClean="0"/>
              <a:t>Use relative descriptors (in case where absolute descriptors are not obtainable)</a:t>
            </a:r>
          </a:p>
          <a:p>
            <a:r>
              <a:rPr lang="en-US" dirty="0" smtClean="0"/>
              <a:t>Relate to frequency/occurrence of performance indicators </a:t>
            </a:r>
          </a:p>
          <a:p>
            <a:r>
              <a:rPr lang="en-US" dirty="0" smtClean="0"/>
              <a:t>Relate to level of assistance rendered by others (teachers/parents)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06101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391502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altLang="zh-TW" sz="5300" dirty="0" smtClean="0"/>
              <a:t>Scoring – points to note</a:t>
            </a:r>
            <a:endParaRPr lang="en-US" sz="53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3904"/>
            <a:ext cx="8229600" cy="5195864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Ø"/>
            </a:pPr>
            <a:r>
              <a:rPr lang="en-US" dirty="0" smtClean="0"/>
              <a:t> Assign weighting to each criterion</a:t>
            </a:r>
          </a:p>
          <a:p>
            <a:pPr>
              <a:buFont typeface="Wingdings" charset="2"/>
              <a:buChar char="Ø"/>
            </a:pPr>
            <a:r>
              <a:rPr lang="en-US" dirty="0" smtClean="0"/>
              <a:t> Assign a score range for individual attainment levels 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955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384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Scoring using assessment rubric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54984952"/>
              </p:ext>
            </p:extLst>
          </p:nvPr>
        </p:nvGraphicFramePr>
        <p:xfrm>
          <a:off x="457200" y="1299949"/>
          <a:ext cx="8229600" cy="527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>
                  <a:extLst>
                    <a:ext uri="{9D8B030D-6E8A-4147-A177-3AD203B41FA5}">
                      <a16:colId xmlns:a16="http://schemas.microsoft.com/office/drawing/2014/main" val="175187837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540615875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3545832994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3649789706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79475091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Level</a:t>
                      </a:r>
                      <a:r>
                        <a:rPr lang="en-US" baseline="0" dirty="0" smtClean="0"/>
                        <a:t> of  Attainment</a:t>
                      </a:r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          Criteria</a:t>
                      </a:r>
                      <a:r>
                        <a:rPr lang="en-US" baseline="0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Ex</a:t>
                      </a:r>
                      <a:r>
                        <a:rPr lang="en-US" sz="2800" baseline="0" dirty="0" smtClean="0"/>
                        <a:t>cellent</a:t>
                      </a:r>
                    </a:p>
                    <a:p>
                      <a:pPr algn="ctr"/>
                      <a:r>
                        <a:rPr lang="en-US" sz="2800" baseline="0" dirty="0" smtClean="0"/>
                        <a:t>(9-10)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Good</a:t>
                      </a:r>
                    </a:p>
                    <a:p>
                      <a:pPr algn="ctr"/>
                      <a:r>
                        <a:rPr lang="en-US" sz="2800" dirty="0" smtClean="0"/>
                        <a:t>(7-8)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Fair</a:t>
                      </a:r>
                    </a:p>
                    <a:p>
                      <a:pPr algn="ctr"/>
                      <a:r>
                        <a:rPr lang="en-US" sz="2800" dirty="0" smtClean="0"/>
                        <a:t>(4-6)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Poor</a:t>
                      </a:r>
                    </a:p>
                    <a:p>
                      <a:pPr algn="ctr"/>
                      <a:r>
                        <a:rPr lang="en-US" sz="2800" dirty="0" smtClean="0"/>
                        <a:t>(0-3)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50838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Criterion</a:t>
                      </a:r>
                      <a:r>
                        <a:rPr lang="en-US" sz="2000" baseline="0" dirty="0" smtClean="0"/>
                        <a:t> 1 (50%)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10327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Sub-criterion</a:t>
                      </a:r>
                      <a:r>
                        <a:rPr lang="en-US" sz="2000" baseline="0" dirty="0" smtClean="0"/>
                        <a:t>  (a)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Performance descriptor </a:t>
                      </a:r>
                    </a:p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Performance descriptor </a:t>
                      </a:r>
                    </a:p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Performance descriptor </a:t>
                      </a:r>
                    </a:p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/>
                        <a:t>Performance descriptor </a:t>
                      </a:r>
                    </a:p>
                    <a:p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62712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2000" dirty="0" smtClean="0"/>
                        <a:t>Sub-criterion</a:t>
                      </a:r>
                      <a:r>
                        <a:rPr lang="en-US" sz="2000" baseline="0" dirty="0" smtClean="0"/>
                        <a:t> (b)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26649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Criterion</a:t>
                      </a:r>
                      <a:r>
                        <a:rPr lang="en-US" sz="2000" baseline="0" dirty="0" smtClean="0"/>
                        <a:t> 2 (30%)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704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Criterion 3</a:t>
                      </a:r>
                    </a:p>
                    <a:p>
                      <a:r>
                        <a:rPr lang="en-US" sz="2000" dirty="0" smtClean="0"/>
                        <a:t>(20%)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6587650"/>
                  </a:ext>
                </a:extLst>
              </a:tr>
            </a:tbl>
          </a:graphicData>
        </a:graphic>
      </p:graphicFrame>
      <p:cxnSp>
        <p:nvCxnSpPr>
          <p:cNvPr id="6" name="Straight Connector 5"/>
          <p:cNvCxnSpPr/>
          <p:nvPr/>
        </p:nvCxnSpPr>
        <p:spPr>
          <a:xfrm flipH="1">
            <a:off x="457200" y="1426168"/>
            <a:ext cx="1644556" cy="133068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8449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327" y="274638"/>
            <a:ext cx="8654473" cy="1143000"/>
          </a:xfrm>
        </p:spPr>
        <p:txBody>
          <a:bodyPr>
            <a:noAutofit/>
          </a:bodyPr>
          <a:lstStyle/>
          <a:p>
            <a:r>
              <a:rPr lang="en-US" altLang="zh-TW" sz="3600" b="1" dirty="0" smtClean="0"/>
              <a:t>Reflection on scoring </a:t>
            </a:r>
            <a:br>
              <a:rPr lang="en-US" altLang="zh-TW" sz="3600" b="1" dirty="0" smtClean="0"/>
            </a:br>
            <a:r>
              <a:rPr lang="en-US" altLang="zh-TW" sz="3600" b="1" dirty="0" smtClean="0"/>
              <a:t>using assessment rubric</a:t>
            </a:r>
            <a:endParaRPr lang="zh-TW" alt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altLang="zh-TW" dirty="0" smtClean="0"/>
              <a:t>Do you think the assessment rubric is reliable and valid for assessing students’ performance in STEM?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What are the limitations or potential risks in using assessment rubrics for scoring?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zh-TW" dirty="0" smtClean="0"/>
              <a:t>How to further improve reliability and validity using assessment rubrics?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792335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0070C0"/>
                </a:solidFill>
                <a:cs typeface="Avenir Black Oblique"/>
              </a:rPr>
              <a:t>6. The ‘Who’?</a:t>
            </a:r>
            <a:endParaRPr lang="en-US" sz="5400" b="1" dirty="0">
              <a:solidFill>
                <a:srgbClr val="0070C0"/>
              </a:solidFill>
              <a:cs typeface="Avenir Black Oblique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544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Who could be the assessor?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7"/>
            <a:ext cx="8229600" cy="4708525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3900" i="1" u="sng" dirty="0" smtClean="0">
                <a:solidFill>
                  <a:srgbClr val="0070C0"/>
                </a:solidFill>
              </a:rPr>
              <a:t>Teacher</a:t>
            </a:r>
            <a:endParaRPr lang="en-US" sz="3900" dirty="0" smtClean="0"/>
          </a:p>
          <a:p>
            <a:pPr marL="742950" indent="-742950">
              <a:buFont typeface="+mj-lt"/>
              <a:buAutoNum type="arabicPeriod"/>
            </a:pPr>
            <a:r>
              <a:rPr lang="en-US" sz="3900" i="1" u="sng" dirty="0" smtClean="0">
                <a:solidFill>
                  <a:srgbClr val="FF0000"/>
                </a:solidFill>
              </a:rPr>
              <a:t>Self</a:t>
            </a:r>
            <a:endParaRPr lang="en-US" sz="3900" dirty="0" smtClean="0"/>
          </a:p>
          <a:p>
            <a:pPr marL="742950" indent="-742950">
              <a:buFont typeface="+mj-lt"/>
              <a:buAutoNum type="arabicPeriod"/>
            </a:pPr>
            <a:r>
              <a:rPr lang="en-US" sz="3900" i="1" u="sng" dirty="0" smtClean="0">
                <a:solidFill>
                  <a:srgbClr val="7030A0"/>
                </a:solidFill>
              </a:rPr>
              <a:t>Peer (within or outside the student group)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900" i="1" u="sng" dirty="0" smtClean="0">
                <a:solidFill>
                  <a:srgbClr val="C00000"/>
                </a:solidFill>
              </a:rPr>
              <a:t>Others (e.g., parents, judges)</a:t>
            </a:r>
            <a:endParaRPr lang="en-US" sz="3900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US" sz="3900" dirty="0" smtClean="0"/>
          </a:p>
        </p:txBody>
      </p:sp>
    </p:spTree>
    <p:extLst>
      <p:ext uri="{BB962C8B-B14F-4D97-AF65-F5344CB8AC3E}">
        <p14:creationId xmlns:p14="http://schemas.microsoft.com/office/powerpoint/2010/main" val="2242433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>
                <a:solidFill>
                  <a:srgbClr val="0000FF"/>
                </a:solidFill>
              </a:rPr>
              <a:t>*Discussion*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</a:t>
            </a:r>
            <a:r>
              <a:rPr lang="en-US" dirty="0"/>
              <a:t>ILOs can best be assessed through self and peer assessment?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Modes of self/peer assessment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are the advantages and disadvantages of self and peer assessment?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to make full use of these two assessment measures?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064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25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P</a:t>
            </a:r>
            <a:r>
              <a:rPr lang="en-US" dirty="0" smtClean="0"/>
              <a:t>aradigm shift in assessment for 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50254"/>
            <a:ext cx="8229600" cy="5584498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Assess a wider range of intended learning outcomes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Make assessment more meaningful and valid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Shift emphasis from summative to formative assessment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Move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rom singular to multiple assessment modes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Make assessment criteria and levels of performance more transparent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Put onto students the responsibility for learning and achieving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Focus on progression of attainment </a:t>
            </a:r>
            <a:r>
              <a:rPr lang="en-US" dirty="0" smtClean="0">
                <a:solidFill>
                  <a:srgbClr val="FF6600"/>
                </a:solidFill>
              </a:rPr>
              <a:t>(across ability levels, grades and key learning stages)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2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Assessment </a:t>
            </a:r>
            <a:r>
              <a:rPr lang="en-US" b="1" dirty="0"/>
              <a:t>in STEM education- 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>
                <a:solidFill>
                  <a:srgbClr val="000000"/>
                </a:solidFill>
              </a:rPr>
              <a:t>THREE </a:t>
            </a:r>
            <a:r>
              <a:rPr lang="en-US" dirty="0" smtClean="0">
                <a:solidFill>
                  <a:srgbClr val="FF0000"/>
                </a:solidFill>
              </a:rPr>
              <a:t>crucial </a:t>
            </a:r>
            <a:r>
              <a:rPr lang="en-US" dirty="0" smtClean="0"/>
              <a:t>considerations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987693"/>
            <a:ext cx="8409709" cy="413847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What are the intended learning outcomes (ILOs) to be assessed? </a:t>
            </a:r>
            <a:r>
              <a:rPr lang="en-US" dirty="0" smtClean="0">
                <a:solidFill>
                  <a:srgbClr val="FF6600"/>
                </a:solidFill>
              </a:rPr>
              <a:t>(A curriculum problem)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to develop valid assessment measures? </a:t>
            </a:r>
            <a:r>
              <a:rPr lang="en-US" dirty="0" smtClean="0">
                <a:solidFill>
                  <a:srgbClr val="FF6600"/>
                </a:solidFill>
              </a:rPr>
              <a:t>(A professional problem)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How to integrate STEM assessment into the current school assessment and reporting system? </a:t>
            </a:r>
            <a:r>
              <a:rPr lang="en-US" dirty="0" smtClean="0">
                <a:solidFill>
                  <a:srgbClr val="FF6600"/>
                </a:solidFill>
              </a:rPr>
              <a:t>(A professional/political problem)</a:t>
            </a:r>
          </a:p>
        </p:txBody>
      </p:sp>
    </p:spTree>
    <p:extLst>
      <p:ext uri="{BB962C8B-B14F-4D97-AF65-F5344CB8AC3E}">
        <p14:creationId xmlns:p14="http://schemas.microsoft.com/office/powerpoint/2010/main" val="3161376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b="1" dirty="0" smtClean="0"/>
              <a:t>Final words about assessment</a:t>
            </a:r>
            <a:endParaRPr lang="zh-TW" alt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Make as much evidence of your students’ achievement</a:t>
            </a:r>
            <a:r>
              <a:rPr lang="en-US" altLang="zh-TW" dirty="0"/>
              <a:t> </a:t>
            </a:r>
            <a:r>
              <a:rPr lang="en-US" altLang="zh-TW" dirty="0" smtClean="0"/>
              <a:t>as </a:t>
            </a:r>
            <a:r>
              <a:rPr lang="en-US" altLang="zh-TW" b="1" i="1" u="sng" dirty="0" smtClean="0">
                <a:solidFill>
                  <a:srgbClr val="FF0000"/>
                </a:solidFill>
              </a:rPr>
              <a:t>‘accessible’</a:t>
            </a:r>
            <a:r>
              <a:rPr lang="en-US" altLang="zh-TW" u="sng" dirty="0" smtClean="0"/>
              <a:t>, </a:t>
            </a:r>
            <a:r>
              <a:rPr lang="en-US" altLang="zh-TW" dirty="0" smtClean="0"/>
              <a:t>and  </a:t>
            </a:r>
            <a:r>
              <a:rPr lang="en-US" altLang="zh-TW" b="1" i="1" u="sng" dirty="0" smtClean="0">
                <a:solidFill>
                  <a:srgbClr val="00CC00"/>
                </a:solidFill>
              </a:rPr>
              <a:t>‘assessable’ </a:t>
            </a:r>
            <a:r>
              <a:rPr lang="en-US" altLang="zh-TW" dirty="0"/>
              <a:t>as </a:t>
            </a:r>
            <a:r>
              <a:rPr lang="en-US" altLang="zh-TW" dirty="0" smtClean="0"/>
              <a:t>possible.</a:t>
            </a:r>
            <a:endParaRPr lang="en-US" altLang="zh-TW" dirty="0"/>
          </a:p>
        </p:txBody>
      </p:sp>
      <p:pic>
        <p:nvPicPr>
          <p:cNvPr id="3075" name="Picture 3" descr="D:\Temp\Temporary Internet Files\Content.IE5\AXPQA55J\Simple Psychology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505" y="3373998"/>
            <a:ext cx="4257248" cy="30408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Temp\Temporary Internet Files\Content.IE5\TJZNBXAI\2535506956_127c1af2e7_b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415" y="3373998"/>
            <a:ext cx="4054524" cy="304089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542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altLang="zh-TW" dirty="0" smtClean="0"/>
          </a:p>
          <a:p>
            <a:endParaRPr lang="en-US" altLang="zh-TW" dirty="0" smtClean="0"/>
          </a:p>
          <a:p>
            <a:endParaRPr lang="en-US" altLang="zh-TW" dirty="0"/>
          </a:p>
          <a:p>
            <a:endParaRPr lang="en-US" altLang="zh-TW" dirty="0" smtClean="0"/>
          </a:p>
          <a:p>
            <a:pPr>
              <a:buFont typeface="Wingdings" panose="05000000000000000000" pitchFamily="2" charset="2"/>
              <a:buChar char="n"/>
            </a:pPr>
            <a:r>
              <a:rPr lang="en-US" altLang="zh-TW" dirty="0" smtClean="0"/>
              <a:t>No universally applicable assessment practice ! </a:t>
            </a:r>
          </a:p>
          <a:p>
            <a:pPr>
              <a:buFont typeface="Wingdings" panose="05000000000000000000" pitchFamily="2" charset="2"/>
              <a:buChar char="n"/>
            </a:pPr>
            <a:r>
              <a:rPr lang="en-US" altLang="zh-TW" dirty="0" smtClean="0"/>
              <a:t>Need to tailor to your own needs and your students’ and school’s needs !</a:t>
            </a:r>
          </a:p>
          <a:p>
            <a:pPr>
              <a:buFont typeface="Wingdings" panose="05000000000000000000" pitchFamily="2" charset="2"/>
              <a:buChar char="n"/>
            </a:pPr>
            <a:r>
              <a:rPr lang="en-US" altLang="zh-TW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This workshop is to present to you </a:t>
            </a:r>
            <a:r>
              <a:rPr lang="en-US" altLang="zh-TW" b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various possibilities!</a:t>
            </a:r>
            <a:endParaRPr lang="zh-TW" altLang="en-US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050" name="Picture 2" descr="D:\Temp\Temporary Internet Files\Content.IE5\GYYCC8HJ\3272734269_8729148bc8_z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1981" y="274638"/>
            <a:ext cx="2694564" cy="32538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5409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6700" b="1" dirty="0" smtClean="0">
                <a:solidFill>
                  <a:srgbClr val="FF0000"/>
                </a:solidFill>
              </a:rPr>
              <a:t/>
            </a:r>
            <a:br>
              <a:rPr lang="en-US" sz="6700" b="1" dirty="0" smtClean="0">
                <a:solidFill>
                  <a:srgbClr val="FF0000"/>
                </a:solidFill>
              </a:rPr>
            </a:br>
            <a:r>
              <a:rPr lang="en-US" sz="6700" b="1" dirty="0" smtClean="0">
                <a:solidFill>
                  <a:srgbClr val="FF0000"/>
                </a:solidFill>
              </a:rPr>
              <a:t>STEM Education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 </a:t>
            </a:r>
            <a:r>
              <a:rPr lang="en-US" b="1" u="sng" dirty="0" smtClean="0">
                <a:solidFill>
                  <a:srgbClr val="FFC000"/>
                </a:solidFill>
              </a:rPr>
              <a:t>golden opportunity </a:t>
            </a:r>
            <a:r>
              <a:rPr lang="en-US" dirty="0" smtClean="0"/>
              <a:t>to reform school assessment</a:t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OR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Another initiative to be </a:t>
            </a:r>
            <a:r>
              <a:rPr lang="en-US" b="1" u="sng" dirty="0" smtClean="0">
                <a:solidFill>
                  <a:srgbClr val="0070C0"/>
                </a:solidFill>
              </a:rPr>
              <a:t>stifled</a:t>
            </a:r>
            <a:r>
              <a:rPr lang="en-US" dirty="0" smtClean="0"/>
              <a:t> by the prevailing school assessment system</a:t>
            </a:r>
            <a:br>
              <a:rPr lang="en-US" dirty="0" smtClean="0"/>
            </a:br>
            <a:r>
              <a:rPr lang="en-US" sz="7300" dirty="0" smtClean="0">
                <a:solidFill>
                  <a:srgbClr val="FF0000"/>
                </a:solidFill>
              </a:rPr>
              <a:t>???</a:t>
            </a:r>
            <a:endParaRPr lang="en-US" sz="73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387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D:\Temp\Temporary Internet Files\Content.IE5\GYYCC8HJ\thank-you-comment-014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117" y="757382"/>
            <a:ext cx="6783283" cy="55361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6722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Suggested solutions for activities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355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0070C0"/>
                </a:solidFill>
                <a:latin typeface="+mj-ea"/>
                <a:cs typeface="Avenir Black Oblique"/>
              </a:rPr>
              <a:t>2. The ‘What’?</a:t>
            </a:r>
            <a:endParaRPr lang="en-US" sz="5400" b="1" dirty="0">
              <a:solidFill>
                <a:srgbClr val="0070C0"/>
              </a:solidFill>
              <a:latin typeface="+mj-ea"/>
              <a:cs typeface="Avenir Black Oblique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4000" dirty="0"/>
              <a:t>What to assess in integrated STEM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721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1893195" y="2034863"/>
            <a:ext cx="5505838" cy="2586350"/>
          </a:xfrm>
        </p:spPr>
        <p:txBody>
          <a:bodyPr>
            <a:noAutofit/>
          </a:bodyPr>
          <a:lstStyle/>
          <a:p>
            <a:r>
              <a:rPr lang="en-US" sz="9600" dirty="0" smtClean="0">
                <a:solidFill>
                  <a:srgbClr val="FF0000"/>
                </a:solidFill>
              </a:rPr>
              <a:t>A</a:t>
            </a:r>
            <a:r>
              <a:rPr lang="en-US" sz="9600" dirty="0" smtClean="0"/>
              <a:t> pack of “</a:t>
            </a:r>
            <a:r>
              <a:rPr lang="en-US" sz="9600" dirty="0" smtClean="0">
                <a:solidFill>
                  <a:srgbClr val="FF0000"/>
                </a:solidFill>
              </a:rPr>
              <a:t>CHIPS</a:t>
            </a:r>
            <a:r>
              <a:rPr lang="en-US" sz="9600" dirty="0" smtClean="0"/>
              <a:t>”</a:t>
            </a:r>
            <a:endParaRPr lang="en-US" sz="9600" dirty="0"/>
          </a:p>
        </p:txBody>
      </p:sp>
      <p:sp>
        <p:nvSpPr>
          <p:cNvPr id="2" name="Rounded Rectangular Callout 1"/>
          <p:cNvSpPr/>
          <p:nvPr/>
        </p:nvSpPr>
        <p:spPr>
          <a:xfrm>
            <a:off x="732477" y="3976196"/>
            <a:ext cx="1957589" cy="682580"/>
          </a:xfrm>
          <a:prstGeom prst="wedgeRoundRectCallout">
            <a:avLst>
              <a:gd name="adj1" fmla="val 74556"/>
              <a:gd name="adj2" fmla="val -49977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C</a:t>
            </a:r>
            <a:r>
              <a:rPr lang="en-US" sz="3200" dirty="0" smtClean="0"/>
              <a:t>ontext</a:t>
            </a:r>
            <a:endParaRPr lang="en-US" sz="3200" dirty="0"/>
          </a:p>
        </p:txBody>
      </p:sp>
      <p:sp>
        <p:nvSpPr>
          <p:cNvPr id="8" name="Rounded Rectangular Callout 7"/>
          <p:cNvSpPr/>
          <p:nvPr/>
        </p:nvSpPr>
        <p:spPr>
          <a:xfrm>
            <a:off x="184845" y="5164309"/>
            <a:ext cx="3052854" cy="1004791"/>
          </a:xfrm>
          <a:prstGeom prst="wedgeRoundRectCallout">
            <a:avLst>
              <a:gd name="adj1" fmla="val 74691"/>
              <a:gd name="adj2" fmla="val -129707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H</a:t>
            </a:r>
            <a:r>
              <a:rPr lang="en-US" sz="3200" dirty="0" smtClean="0"/>
              <a:t>igh-order thinking</a:t>
            </a:r>
            <a:endParaRPr lang="en-US" sz="3200" dirty="0"/>
          </a:p>
        </p:txBody>
      </p:sp>
      <p:sp>
        <p:nvSpPr>
          <p:cNvPr id="9" name="Rounded Rectangular Callout 8"/>
          <p:cNvSpPr/>
          <p:nvPr/>
        </p:nvSpPr>
        <p:spPr>
          <a:xfrm>
            <a:off x="3421734" y="5378921"/>
            <a:ext cx="2526798" cy="1002286"/>
          </a:xfrm>
          <a:prstGeom prst="wedgeRoundRectCallout">
            <a:avLst>
              <a:gd name="adj1" fmla="val 1418"/>
              <a:gd name="adj2" fmla="val -151309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I</a:t>
            </a:r>
            <a:r>
              <a:rPr lang="en-US" sz="3200" dirty="0" smtClean="0"/>
              <a:t>ntegration</a:t>
            </a:r>
            <a:endParaRPr lang="en-US" sz="3200" dirty="0"/>
          </a:p>
        </p:txBody>
      </p:sp>
      <p:sp>
        <p:nvSpPr>
          <p:cNvPr id="10" name="Rounded Rectangular Callout 9"/>
          <p:cNvSpPr/>
          <p:nvPr/>
        </p:nvSpPr>
        <p:spPr>
          <a:xfrm>
            <a:off x="6555346" y="5378921"/>
            <a:ext cx="2215166" cy="1225759"/>
          </a:xfrm>
          <a:prstGeom prst="wedgeRoundRectCallout">
            <a:avLst>
              <a:gd name="adj1" fmla="val -110147"/>
              <a:gd name="adj2" fmla="val -145738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P</a:t>
            </a:r>
            <a:r>
              <a:rPr lang="en-US" sz="3200" dirty="0" smtClean="0"/>
              <a:t>rocesses</a:t>
            </a:r>
            <a:endParaRPr lang="en-US" sz="3200" dirty="0"/>
          </a:p>
        </p:txBody>
      </p:sp>
      <p:sp>
        <p:nvSpPr>
          <p:cNvPr id="11" name="Rounded Rectangular Callout 10"/>
          <p:cNvSpPr/>
          <p:nvPr/>
        </p:nvSpPr>
        <p:spPr>
          <a:xfrm>
            <a:off x="7015221" y="3902005"/>
            <a:ext cx="1957589" cy="682580"/>
          </a:xfrm>
          <a:prstGeom prst="wedgeRoundRectCallout">
            <a:avLst>
              <a:gd name="adj1" fmla="val -95181"/>
              <a:gd name="adj2" fmla="val -31109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21</a:t>
            </a:r>
            <a:r>
              <a:rPr lang="en-US" sz="3200" baseline="30000" dirty="0" smtClean="0"/>
              <a:t>st</a:t>
            </a:r>
            <a:r>
              <a:rPr lang="en-US" sz="3200" dirty="0" smtClean="0"/>
              <a:t> </a:t>
            </a:r>
            <a:r>
              <a:rPr lang="en-US" sz="4400" b="1" dirty="0" smtClean="0">
                <a:solidFill>
                  <a:srgbClr val="FF0000"/>
                </a:solidFill>
              </a:rPr>
              <a:t>S</a:t>
            </a:r>
            <a:r>
              <a:rPr lang="en-US" sz="3200" dirty="0" smtClean="0"/>
              <a:t>kills</a:t>
            </a:r>
            <a:endParaRPr lang="en-US" sz="3200" dirty="0"/>
          </a:p>
        </p:txBody>
      </p:sp>
      <p:sp>
        <p:nvSpPr>
          <p:cNvPr id="12" name="Rounded Rectangular Callout 11"/>
          <p:cNvSpPr/>
          <p:nvPr/>
        </p:nvSpPr>
        <p:spPr>
          <a:xfrm>
            <a:off x="184845" y="2640047"/>
            <a:ext cx="1957589" cy="682580"/>
          </a:xfrm>
          <a:prstGeom prst="wedgeRoundRectCallout">
            <a:avLst>
              <a:gd name="adj1" fmla="val 74556"/>
              <a:gd name="adj2" fmla="val -49977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A</a:t>
            </a:r>
            <a:r>
              <a:rPr lang="en-US" sz="3200" dirty="0" smtClean="0"/>
              <a:t>ttitudes</a:t>
            </a:r>
            <a:endParaRPr lang="en-US" sz="3200" dirty="0"/>
          </a:p>
        </p:txBody>
      </p:sp>
      <p:pic>
        <p:nvPicPr>
          <p:cNvPr id="3" name="Picture 2" descr="Batatas fritas Foto stock gratuita HD - Public Domain Picture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035" y="141543"/>
            <a:ext cx="2218844" cy="1992971"/>
          </a:xfrm>
          <a:prstGeom prst="rect">
            <a:avLst/>
          </a:prstGeom>
        </p:spPr>
      </p:pic>
      <p:pic>
        <p:nvPicPr>
          <p:cNvPr id="4" name="Picture 3" descr="Circuit Board Background - Download Free Vector Art, Stock ..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5601" y="141543"/>
            <a:ext cx="272415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2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 smtClean="0"/>
              <a:t>Domains of Intended learning outcomes (ILOs) of </a:t>
            </a:r>
            <a:br>
              <a:rPr lang="en-US" sz="2800" b="1" dirty="0" smtClean="0"/>
            </a:br>
            <a:r>
              <a:rPr lang="en-US" sz="2800" b="1" dirty="0" smtClean="0"/>
              <a:t>Integrated STEM education</a:t>
            </a:r>
            <a:endParaRPr lang="en-US" sz="2800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00200"/>
            <a:ext cx="8229599" cy="4525963"/>
          </a:xfrm>
          <a:ln w="50800">
            <a:solidFill>
              <a:srgbClr val="FF6600"/>
            </a:solidFill>
          </a:ln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Cognitive domain</a:t>
            </a:r>
          </a:p>
          <a:p>
            <a:pPr marL="914400" lvl="1" indent="-514350"/>
            <a:r>
              <a:rPr lang="en-US" sz="2800" dirty="0" smtClean="0">
                <a:solidFill>
                  <a:srgbClr val="3366FF"/>
                </a:solidFill>
              </a:rPr>
              <a:t>cognitive processes/levels</a:t>
            </a:r>
          </a:p>
          <a:p>
            <a:pPr marL="914400" lvl="1" indent="-514350"/>
            <a:r>
              <a:rPr lang="en-US" sz="2800" dirty="0" smtClean="0">
                <a:solidFill>
                  <a:srgbClr val="3366FF"/>
                </a:solidFill>
              </a:rPr>
              <a:t>Knowledge types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Metacognitive </a:t>
            </a:r>
            <a:r>
              <a:rPr lang="en-US" sz="3200" dirty="0"/>
              <a:t>domain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200" dirty="0"/>
              <a:t>21</a:t>
            </a:r>
            <a:r>
              <a:rPr lang="en-US" sz="3200" baseline="30000" dirty="0"/>
              <a:t>st</a:t>
            </a:r>
            <a:r>
              <a:rPr lang="en-US" sz="3200" dirty="0"/>
              <a:t> century </a:t>
            </a:r>
            <a:r>
              <a:rPr lang="en-US" sz="3200" dirty="0" smtClean="0"/>
              <a:t>skills domain</a:t>
            </a:r>
            <a:endParaRPr lang="en-US" sz="3200" dirty="0"/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/>
              <a:t>Affective domain</a:t>
            </a:r>
            <a:r>
              <a:rPr lang="en-US" dirty="0" smtClean="0"/>
              <a:t>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225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3448</TotalTime>
  <Words>2227</Words>
  <Application>Microsoft Office PowerPoint</Application>
  <PresentationFormat>On-screen Show (4:3)</PresentationFormat>
  <Paragraphs>449</Paragraphs>
  <Slides>64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73" baseType="lpstr">
      <vt:lpstr>Apple Chancery</vt:lpstr>
      <vt:lpstr>Avenir Black Oblique</vt:lpstr>
      <vt:lpstr>STLiti</vt:lpstr>
      <vt:lpstr>新細明體</vt:lpstr>
      <vt:lpstr>Arial</vt:lpstr>
      <vt:lpstr>Calibri</vt:lpstr>
      <vt:lpstr>Segoe UI</vt:lpstr>
      <vt:lpstr>Wingdings</vt:lpstr>
      <vt:lpstr>Office Theme</vt:lpstr>
      <vt:lpstr>Assessment of STEM Integrated Learning</vt:lpstr>
      <vt:lpstr>This workshop will discuss….</vt:lpstr>
      <vt:lpstr>Assessment in STEM: 1. The ‘Why’?</vt:lpstr>
      <vt:lpstr>The curriculum process (A feedback loop)</vt:lpstr>
      <vt:lpstr>Can the existing assessment measures cater to assessment in STEM?</vt:lpstr>
      <vt:lpstr>Assessment in STEM education-  THREE crucial considerations</vt:lpstr>
      <vt:lpstr>2. The ‘What’?</vt:lpstr>
      <vt:lpstr>A pack of “CHIPS”</vt:lpstr>
      <vt:lpstr>Domains of Intended learning outcomes (ILOs) of  Integrated STEM education</vt:lpstr>
      <vt:lpstr>Setting Intended Learning Outcomes in the Cognitive Domain - TWO Dimensions </vt:lpstr>
      <vt:lpstr>Dimension 1: Knowledge taxonomy </vt:lpstr>
      <vt:lpstr>Metacognitive Domain  (後設認知知識)</vt:lpstr>
      <vt:lpstr>Dimension 2:  Taxonomy of cognitive processes</vt:lpstr>
      <vt:lpstr>2-D matrix  ‘Knowledge Type’ Vs ‘Cognitive Level’ </vt:lpstr>
      <vt:lpstr>Examples of science learning outcomes based on the Revised Bloom taxonomy Knowledge type? Cognitive process/level?</vt:lpstr>
      <vt:lpstr>Examples of science learning outcomes based on the Revised Bloom taxonomy</vt:lpstr>
      <vt:lpstr>Emphases of ILOs in STEM  (1) High-order thinking</vt:lpstr>
      <vt:lpstr>Emphases of Intended Learning Outcomes (2) Procedural knowledge</vt:lpstr>
      <vt:lpstr>Examples of learning outcomes for STEM</vt:lpstr>
      <vt:lpstr>Reasoning/Thought processes underlying conceptual and procedural knowledge in STEM</vt:lpstr>
      <vt:lpstr>Emphases of Intended Learning Outcomes (3) Self-directed learning &amp; PBL </vt:lpstr>
      <vt:lpstr>Emphases of Intended Learning Outcomes (4) 21st century skills</vt:lpstr>
      <vt:lpstr>Emphases of Intended Learning Outcomes (5) Affective Domain</vt:lpstr>
      <vt:lpstr>PowerPoint Presentation</vt:lpstr>
      <vt:lpstr>3. The ‘Where’?</vt:lpstr>
      <vt:lpstr>Sources of evidence</vt:lpstr>
      <vt:lpstr>Activity 1: Some sources of evidence</vt:lpstr>
      <vt:lpstr>*Activity 2* - Assessing designs</vt:lpstr>
      <vt:lpstr>A sample of student’s design drawing</vt:lpstr>
      <vt:lpstr>*Discussion* </vt:lpstr>
      <vt:lpstr>*Activity 2* - Assessing designs  (Suggested ILOs to be assessed )</vt:lpstr>
      <vt:lpstr>*Activity 3*  Assessing products/artifacts</vt:lpstr>
      <vt:lpstr>*Activity 3*  Assessing products/artifacts (Suggested ILOs to be assessed )</vt:lpstr>
      <vt:lpstr>4. The ‘When’?</vt:lpstr>
      <vt:lpstr>Formative or Summative?</vt:lpstr>
      <vt:lpstr>Activity 4: Sources of evidence aligned with the assessment process</vt:lpstr>
      <vt:lpstr>*Activity 5*  Assessing the learning process  (Student portfolios as sources of evidence)</vt:lpstr>
      <vt:lpstr>*Activity 5* - Assessing e-portfolio  (Suggested ILOs to be assessed )</vt:lpstr>
      <vt:lpstr>*Activity 5* - Assessing e-portfolio  (Suggested ILOs to be assessed )(Cont’d)</vt:lpstr>
      <vt:lpstr>5. The ‘How’?</vt:lpstr>
      <vt:lpstr>Judging performance/achievement</vt:lpstr>
      <vt:lpstr>A road map for choosing and designing assessment measures</vt:lpstr>
      <vt:lpstr>PowerPoint Presentation</vt:lpstr>
      <vt:lpstr>Designing assessment rubric (Suggested steps)</vt:lpstr>
      <vt:lpstr>Format of assessment rubric (1)  (for differentiation within the same grade)</vt:lpstr>
      <vt:lpstr>Format of assessment rubric (2)  (for defining progression across grades)</vt:lpstr>
      <vt:lpstr>*Activity 6* -  Designing rubric (1)</vt:lpstr>
      <vt:lpstr>*Activity 6* -  Designing rubric E.g. Criterion: Problem-solving skills</vt:lpstr>
      <vt:lpstr>*Activity 7* - Designing rubric (2) </vt:lpstr>
      <vt:lpstr>E.g. An automated electromagnet </vt:lpstr>
      <vt:lpstr>*Activity 7* - Designing rubric (2)  A rubric for assessing engineering skills</vt:lpstr>
      <vt:lpstr>Hints for designing level descriptors</vt:lpstr>
      <vt:lpstr> Scoring – points to note</vt:lpstr>
      <vt:lpstr>Scoring using assessment rubric</vt:lpstr>
      <vt:lpstr>Reflection on scoring  using assessment rubric</vt:lpstr>
      <vt:lpstr>6. The ‘Who’?</vt:lpstr>
      <vt:lpstr>Who could be the assessor?</vt:lpstr>
      <vt:lpstr>*Discussion* </vt:lpstr>
      <vt:lpstr>Paradigm shift in assessment for STEM</vt:lpstr>
      <vt:lpstr>Final words about assessment</vt:lpstr>
      <vt:lpstr>PowerPoint Presentation</vt:lpstr>
      <vt:lpstr> STEM Education  A golden opportunity to reform school assessment OR  Another initiative to be stifled by the prevailing school assessment system ???</vt:lpstr>
      <vt:lpstr>PowerPoint Presentation</vt:lpstr>
      <vt:lpstr>Suggested solutions for activities</vt:lpstr>
    </vt:vector>
  </TitlesOfParts>
  <Company>yclee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Assessment of STEM learning</dc:title>
  <dc:creator>Lee Yeung Chung</dc:creator>
  <cp:lastModifiedBy>LI, Man Lok [SES]</cp:lastModifiedBy>
  <cp:revision>547</cp:revision>
  <cp:lastPrinted>2019-11-01T05:12:27Z</cp:lastPrinted>
  <dcterms:created xsi:type="dcterms:W3CDTF">2018-09-01T05:41:33Z</dcterms:created>
  <dcterms:modified xsi:type="dcterms:W3CDTF">2020-01-17T06:31:14Z</dcterms:modified>
</cp:coreProperties>
</file>